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5" r:id="rId1"/>
  </p:sldMasterIdLst>
  <p:handoutMasterIdLst>
    <p:handoutMasterId r:id="rId28"/>
  </p:handoutMasterIdLst>
  <p:sldIdLst>
    <p:sldId id="289" r:id="rId2"/>
    <p:sldId id="258" r:id="rId3"/>
    <p:sldId id="263" r:id="rId4"/>
    <p:sldId id="293" r:id="rId5"/>
    <p:sldId id="257" r:id="rId6"/>
    <p:sldId id="294" r:id="rId7"/>
    <p:sldId id="290" r:id="rId8"/>
    <p:sldId id="259" r:id="rId9"/>
    <p:sldId id="260" r:id="rId10"/>
    <p:sldId id="300" r:id="rId11"/>
    <p:sldId id="261" r:id="rId12"/>
    <p:sldId id="297" r:id="rId13"/>
    <p:sldId id="262" r:id="rId14"/>
    <p:sldId id="264" r:id="rId15"/>
    <p:sldId id="265" r:id="rId16"/>
    <p:sldId id="266" r:id="rId17"/>
    <p:sldId id="273" r:id="rId18"/>
    <p:sldId id="267" r:id="rId19"/>
    <p:sldId id="268" r:id="rId20"/>
    <p:sldId id="269" r:id="rId21"/>
    <p:sldId id="299" r:id="rId22"/>
    <p:sldId id="270" r:id="rId23"/>
    <p:sldId id="271" r:id="rId24"/>
    <p:sldId id="301" r:id="rId25"/>
    <p:sldId id="291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C57F-6BA0-D942-9757-9D88597E9279}" type="datetimeFigureOut">
              <a:rPr lang="en-US" smtClean="0"/>
              <a:t>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82218-71EB-1D4A-93BD-1CAF4E3F5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2/21/14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February 21,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hf sldNum="0" hdr="0" ft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/>
              <a:t>约翰</a:t>
            </a:r>
            <a:r>
              <a:rPr lang="zh-TW" altLang="en-US" sz="6000" dirty="0" smtClean="0"/>
              <a:t>福音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“</a:t>
            </a:r>
            <a:r>
              <a:rPr lang="zh-TW" altLang="en-US" sz="6000" dirty="0" smtClean="0"/>
              <a:t>信心的福音</a:t>
            </a:r>
            <a:r>
              <a:rPr lang="en-US" altLang="zh-TW" sz="6000" dirty="0" smtClean="0"/>
              <a:t>”</a:t>
            </a:r>
            <a:endParaRPr lang="en-US" sz="6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2149442"/>
          </a:xfrm>
        </p:spPr>
        <p:txBody>
          <a:bodyPr/>
          <a:lstStyle/>
          <a:p>
            <a:endParaRPr lang="en-US" altLang="zh-CHT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4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>
            <a:off x="3285692" y="2409057"/>
            <a:ext cx="2741436" cy="267113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3</a:t>
            </a:r>
            <a:r>
              <a:rPr lang="en-US" sz="3200" dirty="0"/>
              <a:t>.  </a:t>
            </a:r>
            <a:r>
              <a:rPr lang="en-US" sz="3200" u="sng" dirty="0" smtClean="0"/>
              <a:t>耶穌</a:t>
            </a:r>
            <a:r>
              <a:rPr lang="en-US" sz="3200" u="sng" dirty="0"/>
              <a:t>行走在海面上的神蹟 </a:t>
            </a:r>
            <a:r>
              <a:rPr lang="en-US" sz="3200" dirty="0"/>
              <a:t>（</a:t>
            </a:r>
            <a:r>
              <a:rPr lang="en-US" sz="3200" dirty="0" smtClean="0"/>
              <a:t>6:16</a:t>
            </a:r>
            <a:r>
              <a:rPr lang="en-US" sz="3200" dirty="0"/>
              <a:t>-21）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16</a:t>
            </a:r>
            <a:r>
              <a:rPr lang="en-US" sz="3200" dirty="0"/>
              <a:t> 到了晚上，他的門徒下到海邊去。 17 他們上了船，要渡海往迦百農去。那時天已經黑了，耶穌還沒有到他們那裡。 18 忽然海上起了狂風，波浪翻騰。 19 門徒搖櫓約行了五六公里，看見</a:t>
            </a:r>
            <a:r>
              <a:rPr lang="en-US" sz="3200" dirty="0">
                <a:solidFill>
                  <a:srgbClr val="790A14"/>
                </a:solidFill>
              </a:rPr>
              <a:t>耶穌在海面上行走，漸漸靠近船，就害怕起來。 </a:t>
            </a:r>
            <a:r>
              <a:rPr lang="en-US" sz="3200" dirty="0"/>
              <a:t>20 耶穌對他們說：</a:t>
            </a:r>
            <a:r>
              <a:rPr lang="en-US" sz="3200" b="1" i="1" dirty="0">
                <a:solidFill>
                  <a:srgbClr val="790A14"/>
                </a:solidFill>
              </a:rPr>
              <a:t>“是我，不要怕。” </a:t>
            </a:r>
            <a:r>
              <a:rPr lang="en-US" sz="3200" dirty="0"/>
              <a:t>21 他們這才把他接上船，船就立刻到了他們要去的地方。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769475" y="2086505"/>
            <a:ext cx="1874657" cy="321543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4</a:t>
            </a:r>
            <a:r>
              <a:rPr lang="en-US" sz="3200" dirty="0"/>
              <a:t>.   </a:t>
            </a:r>
            <a:r>
              <a:rPr lang="en-US" sz="3200" u="sng" dirty="0"/>
              <a:t>天父差派救主降世的神蹟 </a:t>
            </a:r>
            <a:r>
              <a:rPr lang="en-US" sz="3200" dirty="0"/>
              <a:t>（6：22-58）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22 第二天，站在海那邊的群眾，看見只有一隻小船留在那裡，並且知道耶穌沒有和他的門徒一同上船，門徒是自己去的； 23 不過有幾隻從提比里亞來的船停在那裡，靠近他們在主祝謝以後吃餅的地方。 24 群眾見耶穌和門徒都不在那裡，就上船往迦百農去找耶穌。 25 他們在對岸找到了耶穌，就問他：“拉比，你幾時到這裡</a:t>
            </a:r>
            <a:r>
              <a:rPr lang="en-US" sz="3200" dirty="0" smtClean="0"/>
              <a:t>來的</a:t>
            </a:r>
            <a:r>
              <a:rPr lang="en-US" sz="3200" dirty="0"/>
              <a:t>？”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630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748A2F"/>
                </a:solidFill>
              </a:rPr>
              <a:t>A. </a:t>
            </a:r>
            <a:r>
              <a:rPr lang="en-US" sz="3200" b="1" dirty="0" smtClean="0">
                <a:solidFill>
                  <a:schemeClr val="tx1"/>
                </a:solidFill>
              </a:rPr>
              <a:t>耶穌</a:t>
            </a:r>
            <a:r>
              <a:rPr lang="en-US" sz="3200" b="1" dirty="0">
                <a:solidFill>
                  <a:schemeClr val="tx1"/>
                </a:solidFill>
              </a:rPr>
              <a:t>回答：</a:t>
            </a:r>
            <a:r>
              <a:rPr lang="en-US" sz="3200" b="1" u="sng" dirty="0">
                <a:solidFill>
                  <a:srgbClr val="748A2F"/>
                </a:solidFill>
              </a:rPr>
              <a:t>“我實實在在告訴你們</a:t>
            </a:r>
            <a:r>
              <a:rPr lang="en-US" sz="3200" b="1" dirty="0" smtClean="0">
                <a:solidFill>
                  <a:srgbClr val="748A2F"/>
                </a:solidFill>
              </a:rPr>
              <a:t>，    </a:t>
            </a:r>
            <a:r>
              <a:rPr lang="en-US" sz="3200" dirty="0" smtClean="0">
                <a:solidFill>
                  <a:schemeClr val="accent2"/>
                </a:solidFill>
              </a:rPr>
              <a:t>你們</a:t>
            </a:r>
            <a:r>
              <a:rPr lang="en-US" sz="3200" dirty="0">
                <a:solidFill>
                  <a:schemeClr val="accent2"/>
                </a:solidFill>
              </a:rPr>
              <a:t>找我，不是因為看見了神蹟，而是因為吃了餅又吃飽了</a:t>
            </a:r>
            <a:r>
              <a:rPr lang="en-US" sz="3200" dirty="0">
                <a:solidFill>
                  <a:srgbClr val="790A14"/>
                </a:solidFill>
              </a:rPr>
              <a:t>。 27 不要為那必朽壞的食物操勞，卻要為那存到永生的食物操勞，就是人子所要賜給你們的，因為人子是父　神所印證的。” </a:t>
            </a:r>
            <a:r>
              <a:rPr lang="en-US" sz="3200" dirty="0"/>
              <a:t>28 眾人又問他：“我們應該作甚麼，才算是作　神的工作呢？” 29 耶穌回答：</a:t>
            </a:r>
            <a:r>
              <a:rPr lang="en-US" sz="3200" dirty="0">
                <a:solidFill>
                  <a:srgbClr val="790A14"/>
                </a:solidFill>
              </a:rPr>
              <a:t>“</a:t>
            </a:r>
            <a:r>
              <a:rPr lang="en-US" sz="3200" dirty="0">
                <a:solidFill>
                  <a:srgbClr val="FF0000"/>
                </a:solidFill>
              </a:rPr>
              <a:t>信</a:t>
            </a:r>
            <a:r>
              <a:rPr lang="en-US" sz="3200" dirty="0">
                <a:solidFill>
                  <a:srgbClr val="790A14"/>
                </a:solidFill>
              </a:rPr>
              <a:t>　神所差來的，就是作　神的工了。”</a:t>
            </a:r>
            <a:r>
              <a:rPr lang="en-US" sz="3200" dirty="0"/>
              <a:t> 30 於是他們就說：</a:t>
            </a:r>
            <a:r>
              <a:rPr lang="en-US" sz="3200" dirty="0">
                <a:solidFill>
                  <a:srgbClr val="000090"/>
                </a:solidFill>
              </a:rPr>
              <a:t>“你要行甚麼神蹟，讓我們看了就</a:t>
            </a:r>
            <a:r>
              <a:rPr lang="en-US" sz="3200" dirty="0">
                <a:solidFill>
                  <a:srgbClr val="FF0000"/>
                </a:solidFill>
              </a:rPr>
              <a:t>信</a:t>
            </a:r>
            <a:r>
              <a:rPr lang="en-US" sz="3200" dirty="0">
                <a:solidFill>
                  <a:srgbClr val="000090"/>
                </a:solidFill>
              </a:rPr>
              <a:t>你呢？你到底能作甚麼呢？ </a:t>
            </a:r>
            <a:r>
              <a:rPr lang="en-US" sz="3200" dirty="0"/>
              <a:t>31 我們的祖宗在曠野吃過嗎哪，正如經上所記：‘他把從天上來的食物賜給他們吃。</a:t>
            </a:r>
            <a:r>
              <a:rPr lang="en-US" sz="3200" dirty="0" smtClean="0"/>
              <a:t>’ 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594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748A2F"/>
                </a:solidFill>
              </a:rPr>
              <a:t>B. </a:t>
            </a:r>
            <a:r>
              <a:rPr lang="en-US" sz="3200" b="1" dirty="0" smtClean="0"/>
              <a:t>耶穌</a:t>
            </a:r>
            <a:r>
              <a:rPr lang="en-US" sz="3200" b="1" dirty="0"/>
              <a:t>對</a:t>
            </a:r>
            <a:r>
              <a:rPr lang="en-US" sz="3200" b="1" dirty="0" smtClean="0"/>
              <a:t>他說</a:t>
            </a:r>
            <a:r>
              <a:rPr lang="en-US" sz="3200" b="1" dirty="0"/>
              <a:t>：</a:t>
            </a:r>
            <a:r>
              <a:rPr lang="en-US" sz="3200" b="1" u="sng" dirty="0">
                <a:solidFill>
                  <a:schemeClr val="accent6"/>
                </a:solidFill>
              </a:rPr>
              <a:t>“我實實在在告訴你們</a:t>
            </a:r>
            <a:r>
              <a:rPr lang="en-US" sz="3200" b="1" dirty="0"/>
              <a:t>，</a:t>
            </a:r>
            <a:r>
              <a:rPr lang="en-US" sz="3200" dirty="0"/>
              <a:t>不是摩西把那從天上來的食物賜給你們，</a:t>
            </a:r>
            <a:r>
              <a:rPr lang="en-US" sz="3200" dirty="0">
                <a:solidFill>
                  <a:schemeClr val="tx1"/>
                </a:solidFill>
              </a:rPr>
              <a:t>而是</a:t>
            </a:r>
            <a:r>
              <a:rPr lang="en-US" sz="3200" dirty="0">
                <a:solidFill>
                  <a:schemeClr val="accent2"/>
                </a:solidFill>
              </a:rPr>
              <a:t>我父把天上來的真食物賜給你們</a:t>
            </a:r>
            <a:r>
              <a:rPr lang="en-US" sz="3200" dirty="0"/>
              <a:t>； 33 因為　</a:t>
            </a:r>
            <a:r>
              <a:rPr lang="en-US" sz="3200" b="1" i="1" dirty="0">
                <a:solidFill>
                  <a:schemeClr val="accent2"/>
                </a:solidFill>
              </a:rPr>
              <a:t>神的食物就是從天上降下來，把生命賜給世人的那一位。</a:t>
            </a:r>
            <a:r>
              <a:rPr lang="en-US" sz="3200" dirty="0" smtClean="0"/>
              <a:t>” 34</a:t>
            </a:r>
            <a:r>
              <a:rPr lang="en-US" sz="3200" dirty="0"/>
              <a:t> 他們對耶穌說：</a:t>
            </a:r>
            <a:r>
              <a:rPr lang="en-US" sz="3200" dirty="0">
                <a:solidFill>
                  <a:srgbClr val="000090"/>
                </a:solidFill>
              </a:rPr>
              <a:t>“主啊，求你常把這食物賜給我們。” </a:t>
            </a:r>
          </a:p>
        </p:txBody>
      </p:sp>
    </p:spTree>
    <p:extLst>
      <p:ext uri="{BB962C8B-B14F-4D97-AF65-F5344CB8AC3E}">
        <p14:creationId xmlns:p14="http://schemas.microsoft.com/office/powerpoint/2010/main" val="168678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35 耶穌說：</a:t>
            </a:r>
            <a:r>
              <a:rPr lang="en-US" sz="3200" b="1" i="1" dirty="0">
                <a:solidFill>
                  <a:schemeClr val="accent2"/>
                </a:solidFill>
              </a:rPr>
              <a:t>“我就是生命的食物，到我這裡來的，必定不餓；</a:t>
            </a:r>
            <a:r>
              <a:rPr lang="en-US" sz="3200" b="1" i="1" dirty="0">
                <a:solidFill>
                  <a:srgbClr val="FF0000"/>
                </a:solidFill>
              </a:rPr>
              <a:t>信</a:t>
            </a:r>
            <a:r>
              <a:rPr lang="en-US" sz="3200" b="1" i="1" dirty="0">
                <a:solidFill>
                  <a:schemeClr val="accent2"/>
                </a:solidFill>
              </a:rPr>
              <a:t>我的，永遠不渴。 </a:t>
            </a:r>
            <a:r>
              <a:rPr lang="en-US" sz="3200" dirty="0"/>
              <a:t>36 但我告訴你們，你們雖然見了我，還是</a:t>
            </a:r>
            <a:r>
              <a:rPr lang="en-US" sz="3200" dirty="0">
                <a:solidFill>
                  <a:srgbClr val="FF0000"/>
                </a:solidFill>
              </a:rPr>
              <a:t>不信</a:t>
            </a:r>
            <a:r>
              <a:rPr lang="en-US" sz="3200" dirty="0"/>
              <a:t>。 37 凡是父賜給我的人，必到我這裡來；到我這裡來的，我決不丟棄他， 38</a:t>
            </a:r>
            <a:r>
              <a:rPr lang="en-US" sz="3200" dirty="0">
                <a:solidFill>
                  <a:srgbClr val="790A14"/>
                </a:solidFill>
              </a:rPr>
              <a:t> 因為我從天上降下來，不是要行自己的意思，而是</a:t>
            </a:r>
            <a:r>
              <a:rPr lang="en-US" sz="3200" dirty="0">
                <a:solidFill>
                  <a:schemeClr val="accent2"/>
                </a:solidFill>
              </a:rPr>
              <a:t>要行那差我來者的旨意</a:t>
            </a:r>
            <a:r>
              <a:rPr lang="en-US" sz="3200" dirty="0"/>
              <a:t>。 39 那差我來者的</a:t>
            </a:r>
            <a:r>
              <a:rPr lang="en-US" sz="3200" dirty="0">
                <a:solidFill>
                  <a:srgbClr val="790A14"/>
                </a:solidFill>
              </a:rPr>
              <a:t>旨意就是：</a:t>
            </a:r>
            <a:r>
              <a:rPr lang="en-US" sz="3200" dirty="0"/>
              <a:t>他所賜給我的人，我連一個也不失落，並且在末日我要使他們復活。 40 因為我父的</a:t>
            </a:r>
            <a:r>
              <a:rPr lang="en-US" sz="3200" dirty="0">
                <a:solidFill>
                  <a:srgbClr val="790A14"/>
                </a:solidFill>
              </a:rPr>
              <a:t>旨意</a:t>
            </a:r>
            <a:r>
              <a:rPr lang="en-US" sz="3200" dirty="0"/>
              <a:t>，是要使所有看見了子而</a:t>
            </a:r>
            <a:r>
              <a:rPr lang="en-US" sz="3200" dirty="0">
                <a:solidFill>
                  <a:srgbClr val="FF0000"/>
                </a:solidFill>
              </a:rPr>
              <a:t>信</a:t>
            </a:r>
            <a:r>
              <a:rPr lang="en-US" sz="3200" dirty="0"/>
              <a:t>的人有永生，並且在末日我要使他們復活。 ” </a:t>
            </a:r>
          </a:p>
        </p:txBody>
      </p:sp>
    </p:spTree>
    <p:extLst>
      <p:ext uri="{BB962C8B-B14F-4D97-AF65-F5344CB8AC3E}">
        <p14:creationId xmlns:p14="http://schemas.microsoft.com/office/powerpoint/2010/main" val="217487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2"/>
                </a:solidFill>
              </a:rPr>
              <a:t>“我就是生命的食物，到我這裡來的，必定不餓；</a:t>
            </a:r>
            <a:r>
              <a:rPr lang="en-US" sz="3600" i="1" dirty="0">
                <a:solidFill>
                  <a:srgbClr val="FF0000"/>
                </a:solidFill>
              </a:rPr>
              <a:t>信</a:t>
            </a:r>
            <a:r>
              <a:rPr lang="en-US" sz="3600" i="1" dirty="0">
                <a:solidFill>
                  <a:schemeClr val="accent2"/>
                </a:solidFill>
              </a:rPr>
              <a:t>我的，永遠不渴</a:t>
            </a:r>
            <a:r>
              <a:rPr lang="en-US" sz="3600" i="1" dirty="0" smtClean="0">
                <a:solidFill>
                  <a:schemeClr val="accent2"/>
                </a:solidFill>
              </a:rPr>
              <a:t>。” </a:t>
            </a:r>
            <a:endParaRPr lang="en-US" sz="3600" dirty="0"/>
          </a:p>
        </p:txBody>
      </p:sp>
      <p:pic>
        <p:nvPicPr>
          <p:cNvPr id="4" name="Content Placeholder 3" descr="j018267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 b="5403"/>
          <a:stretch>
            <a:fillRect/>
          </a:stretch>
        </p:blipFill>
        <p:spPr>
          <a:xfrm>
            <a:off x="877368" y="1684204"/>
            <a:ext cx="7920000" cy="4709364"/>
          </a:xfrm>
        </p:spPr>
      </p:pic>
    </p:spTree>
    <p:extLst>
      <p:ext uri="{BB962C8B-B14F-4D97-AF65-F5344CB8AC3E}">
        <p14:creationId xmlns:p14="http://schemas.microsoft.com/office/powerpoint/2010/main" val="133509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41 猶太人因為耶穌說“我是從天上降下來的食物”，就紛紛議論他。 42 他們說：</a:t>
            </a:r>
            <a:r>
              <a:rPr lang="en-US" sz="3200" dirty="0">
                <a:solidFill>
                  <a:srgbClr val="000090"/>
                </a:solidFill>
              </a:rPr>
              <a:t>“</a:t>
            </a:r>
            <a:r>
              <a:rPr lang="en-US" sz="3200" dirty="0" err="1">
                <a:solidFill>
                  <a:srgbClr val="000090"/>
                </a:solidFill>
              </a:rPr>
              <a:t>這不是約瑟的兒子耶穌嗎？他的父母我們不都認識嗎？他現在怎麼說‘我是從天上降下來的’呢</a:t>
            </a:r>
            <a:r>
              <a:rPr lang="en-US" sz="3200" dirty="0">
                <a:solidFill>
                  <a:srgbClr val="000090"/>
                </a:solidFill>
              </a:rPr>
              <a:t>？” </a:t>
            </a:r>
            <a:r>
              <a:rPr lang="en-US" sz="3200" dirty="0">
                <a:solidFill>
                  <a:schemeClr val="tx1"/>
                </a:solidFill>
              </a:rPr>
              <a:t>43 耶穌回答：“你們不要彼此議論。 44</a:t>
            </a:r>
            <a:r>
              <a:rPr lang="en-US" sz="3200" dirty="0"/>
              <a:t> </a:t>
            </a:r>
            <a:r>
              <a:rPr lang="en-US" sz="3200" b="1" i="1" dirty="0">
                <a:solidFill>
                  <a:schemeClr val="accent2"/>
                </a:solidFill>
              </a:rPr>
              <a:t>如果不是差我來的父吸引人，就沒有人能到我這裡來；到我這裡來的，在末日我要使他復活。 </a:t>
            </a:r>
            <a:r>
              <a:rPr lang="en-US" sz="3200" dirty="0"/>
              <a:t>45 先知書上記著：‘眾人都必受　神的教導。’</a:t>
            </a:r>
            <a:r>
              <a:rPr lang="en-US" sz="3200" dirty="0">
                <a:solidFill>
                  <a:srgbClr val="790A14"/>
                </a:solidFill>
              </a:rPr>
              <a:t>凡聽見從父那裡來的教訓而又學習的，必到我這裡來。 </a:t>
            </a:r>
            <a:r>
              <a:rPr lang="en-US" sz="3200" dirty="0"/>
              <a:t>46 這不是說有人見過父；</a:t>
            </a:r>
            <a:r>
              <a:rPr lang="en-US" sz="3200" dirty="0">
                <a:solidFill>
                  <a:srgbClr val="790A14"/>
                </a:solidFill>
              </a:rPr>
              <a:t>只有從　神那裡來的那一位，他才見過父。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93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C.  </a:t>
            </a:r>
            <a:r>
              <a:rPr lang="en-US" sz="3200" b="1" u="sng" dirty="0" smtClean="0">
                <a:solidFill>
                  <a:schemeClr val="accent6"/>
                </a:solidFill>
              </a:rPr>
              <a:t>我</a:t>
            </a:r>
            <a:r>
              <a:rPr lang="en-US" sz="3200" b="1" u="sng" dirty="0">
                <a:solidFill>
                  <a:schemeClr val="accent6"/>
                </a:solidFill>
              </a:rPr>
              <a:t>實實在在告訴你</a:t>
            </a:r>
            <a:r>
              <a:rPr lang="en-US" sz="3200" b="1" u="sng" dirty="0">
                <a:solidFill>
                  <a:srgbClr val="748A2F"/>
                </a:solidFill>
              </a:rPr>
              <a:t>們</a:t>
            </a:r>
            <a:r>
              <a:rPr lang="en-US" sz="3200" b="1" dirty="0" smtClean="0">
                <a:solidFill>
                  <a:srgbClr val="748A2F"/>
                </a:solidFill>
              </a:rPr>
              <a:t>，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信</a:t>
            </a:r>
            <a:r>
              <a:rPr lang="en-US" sz="3200" dirty="0">
                <a:solidFill>
                  <a:schemeClr val="accent2"/>
                </a:solidFill>
              </a:rPr>
              <a:t>的人有永生。 </a:t>
            </a:r>
            <a:r>
              <a:rPr lang="en-US" sz="3200" dirty="0"/>
              <a:t>48 </a:t>
            </a:r>
            <a:r>
              <a:rPr lang="en-US" sz="3200" b="1" i="1" u="sng" dirty="0">
                <a:solidFill>
                  <a:srgbClr val="790A14"/>
                </a:solidFill>
              </a:rPr>
              <a:t>我就是生命的食物</a:t>
            </a:r>
            <a:r>
              <a:rPr lang="en-US" sz="3200" dirty="0"/>
              <a:t>， 49 你們的祖宗在曠野吃過嗎哪，還是死了。 50 這是從天上降下來的食物，使人吃了就不死。 51</a:t>
            </a:r>
            <a:r>
              <a:rPr lang="en-US" sz="3200" dirty="0">
                <a:solidFill>
                  <a:srgbClr val="790A14"/>
                </a:solidFill>
              </a:rPr>
              <a:t> </a:t>
            </a:r>
            <a:r>
              <a:rPr lang="en-US" sz="3200" b="1" i="1" u="sng" dirty="0">
                <a:solidFill>
                  <a:srgbClr val="790A14"/>
                </a:solidFill>
              </a:rPr>
              <a:t>我就是從天上降下來生命的食物</a:t>
            </a:r>
            <a:r>
              <a:rPr lang="en-US" sz="3200" dirty="0">
                <a:solidFill>
                  <a:srgbClr val="790A14"/>
                </a:solidFill>
              </a:rPr>
              <a:t>，人若吃了這食物，就必活到永遠。我要賜的食物就是我的肉，是為了世人的生命而賜的。</a:t>
            </a:r>
            <a:r>
              <a:rPr lang="en-US" sz="3200" dirty="0" smtClean="0">
                <a:solidFill>
                  <a:srgbClr val="790A14"/>
                </a:solidFill>
              </a:rPr>
              <a:t>”</a:t>
            </a:r>
            <a:r>
              <a:rPr lang="en-US" sz="3200" dirty="0" smtClean="0"/>
              <a:t>52</a:t>
            </a:r>
            <a:r>
              <a:rPr lang="en-US" sz="3200" dirty="0"/>
              <a:t> 於是，猶太人彼此爭論，說：</a:t>
            </a:r>
            <a:r>
              <a:rPr lang="en-US" sz="3200" dirty="0">
                <a:solidFill>
                  <a:srgbClr val="000090"/>
                </a:solidFill>
              </a:rPr>
              <a:t>“這個人怎能把他的肉給我們吃呢？”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39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鑰</a:t>
            </a:r>
            <a:r>
              <a:rPr lang="en-US" altLang="zh-TW" dirty="0" smtClean="0"/>
              <a:t> </a:t>
            </a:r>
            <a:r>
              <a:rPr lang="zh-TW" altLang="en-US" dirty="0" smtClean="0"/>
              <a:t>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/>
              <a:t>约翰福音 </a:t>
            </a:r>
            <a:r>
              <a:rPr lang="en-US" altLang="zh-TW" sz="3200" b="1" dirty="0"/>
              <a:t>20:30-31</a:t>
            </a:r>
          </a:p>
          <a:p>
            <a:pPr marL="0" indent="0" algn="ctr">
              <a:buNone/>
            </a:pPr>
            <a:r>
              <a:rPr lang="en-US" altLang="zh-CHT" sz="3200" b="1" dirty="0" smtClean="0"/>
              <a:t>“</a:t>
            </a:r>
            <a:r>
              <a:rPr lang="zh-CHT" altLang="en-US" sz="3200" b="1" dirty="0" smtClean="0"/>
              <a:t>本書是要人信耶穌</a:t>
            </a:r>
            <a:r>
              <a:rPr lang="zh-CHT" altLang="en-US" sz="3200" b="1" dirty="0"/>
              <a:t>得</a:t>
            </a:r>
            <a:r>
              <a:rPr lang="zh-CHT" altLang="en-US" sz="3200" b="1" dirty="0" smtClean="0"/>
              <a:t>生命</a:t>
            </a:r>
            <a:r>
              <a:rPr lang="en-US" altLang="zh-CHT" sz="3200" b="1" dirty="0" smtClean="0"/>
              <a:t>”</a:t>
            </a:r>
            <a:endParaRPr lang="zh-CHT" altLang="en-US" sz="3200" b="1" dirty="0"/>
          </a:p>
          <a:p>
            <a:pPr marL="0" indent="0">
              <a:buNone/>
            </a:pPr>
            <a:r>
              <a:rPr lang="en-US" altLang="zh-CHT" sz="3200" b="1" dirty="0"/>
              <a:t>30 </a:t>
            </a:r>
            <a:r>
              <a:rPr lang="zh-CHT" altLang="en-US" sz="3200" dirty="0"/>
              <a:t>耶穌在門徒面前還</a:t>
            </a:r>
            <a:r>
              <a:rPr lang="zh-CHT" altLang="en-US" sz="3200" dirty="0">
                <a:solidFill>
                  <a:schemeClr val="accent2"/>
                </a:solidFill>
              </a:rPr>
              <a:t>行了許多別的神蹟</a:t>
            </a:r>
            <a:r>
              <a:rPr lang="zh-CHT" altLang="en-US" sz="3200" dirty="0"/>
              <a:t>，沒有記在這書上。 </a:t>
            </a:r>
            <a:r>
              <a:rPr lang="en-US" altLang="zh-CHT" sz="3200" b="1" dirty="0"/>
              <a:t>31 </a:t>
            </a:r>
            <a:r>
              <a:rPr lang="zh-CHT" altLang="en-US" sz="3200" dirty="0"/>
              <a:t>但把這些事記下來，</a:t>
            </a:r>
            <a:r>
              <a:rPr lang="zh-CHT" altLang="en-US" sz="3200" dirty="0">
                <a:solidFill>
                  <a:srgbClr val="790A14"/>
                </a:solidFill>
              </a:rPr>
              <a:t>是要你們信耶穌是基督，是　神的兒子</a:t>
            </a:r>
            <a:r>
              <a:rPr lang="zh-CHT" altLang="en-US" sz="3200" dirty="0"/>
              <a:t>，</a:t>
            </a:r>
            <a:r>
              <a:rPr lang="zh-CHT" altLang="en-US" sz="3200" dirty="0">
                <a:solidFill>
                  <a:srgbClr val="790A14"/>
                </a:solidFill>
              </a:rPr>
              <a:t>並且使你們信了，可以因他的名得生命</a:t>
            </a:r>
            <a:r>
              <a:rPr lang="zh-CHT" altLang="en-US" sz="3200" dirty="0"/>
              <a:t>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31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D. </a:t>
            </a:r>
            <a:r>
              <a:rPr lang="en-US" sz="3200" b="1" dirty="0" smtClean="0">
                <a:solidFill>
                  <a:schemeClr val="tx1"/>
                </a:solidFill>
              </a:rPr>
              <a:t>耶穌對他說</a:t>
            </a:r>
            <a:r>
              <a:rPr lang="en-US" sz="3200" b="1" dirty="0">
                <a:solidFill>
                  <a:schemeClr val="tx1"/>
                </a:solidFill>
              </a:rPr>
              <a:t>：</a:t>
            </a:r>
            <a:r>
              <a:rPr lang="en-US" sz="3200" b="1" dirty="0">
                <a:solidFill>
                  <a:srgbClr val="748A2F"/>
                </a:solidFill>
              </a:rPr>
              <a:t>“</a:t>
            </a:r>
            <a:r>
              <a:rPr lang="en-US" sz="3200" b="1" u="sng" dirty="0">
                <a:solidFill>
                  <a:srgbClr val="748A2F"/>
                </a:solidFill>
              </a:rPr>
              <a:t>我實實在在告訴你們，</a:t>
            </a:r>
            <a:r>
              <a:rPr lang="en-US" sz="3200" dirty="0">
                <a:solidFill>
                  <a:srgbClr val="790A14"/>
                </a:solidFill>
              </a:rPr>
              <a:t>你們若不吃人子的肉，不喝人子的血，就沒有生命在你們裡面。 </a:t>
            </a:r>
            <a:r>
              <a:rPr lang="en-US" sz="3200" dirty="0"/>
              <a:t>54 吃我肉、喝我血的，就有永生，在末日我要使他復活； 55 因為我的肉是真正的食物，我的血是真正的飲料。 56 </a:t>
            </a:r>
            <a:r>
              <a:rPr lang="en-US" sz="3200" dirty="0">
                <a:solidFill>
                  <a:srgbClr val="790A14"/>
                </a:solidFill>
              </a:rPr>
              <a:t>吃我肉、喝我血的人，就住在我裡面，我也住在他裡面。 </a:t>
            </a:r>
            <a:r>
              <a:rPr lang="en-US" sz="3200" dirty="0"/>
              <a:t>57 </a:t>
            </a:r>
            <a:r>
              <a:rPr lang="en-US" sz="3200" dirty="0">
                <a:solidFill>
                  <a:srgbClr val="790A14"/>
                </a:solidFill>
              </a:rPr>
              <a:t>正如永活的父差遣了我，我也因父活著；照樣，吃我肉的人也必因我而活。 </a:t>
            </a:r>
            <a:r>
              <a:rPr lang="en-US" sz="3200" dirty="0"/>
              <a:t>58 </a:t>
            </a:r>
            <a:r>
              <a:rPr lang="en-US" sz="3200" b="1" i="1" u="sng" dirty="0">
                <a:solidFill>
                  <a:schemeClr val="accent2"/>
                </a:solidFill>
              </a:rPr>
              <a:t>這就是從天上降下來的食物</a:t>
            </a:r>
            <a:r>
              <a:rPr lang="en-US" sz="3200" dirty="0"/>
              <a:t>，不像嗎哪，你們的祖宗吃過，還是死了；</a:t>
            </a:r>
            <a:r>
              <a:rPr lang="en-US" sz="3200" dirty="0">
                <a:solidFill>
                  <a:srgbClr val="790A14"/>
                </a:solidFill>
              </a:rPr>
              <a:t>吃這食物的，必活到永遠。</a:t>
            </a:r>
            <a:r>
              <a:rPr lang="en-US" sz="3200" dirty="0" smtClean="0">
                <a:solidFill>
                  <a:srgbClr val="790A14"/>
                </a:solidFill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6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>
            <a:off x="3517506" y="2167144"/>
            <a:ext cx="2509622" cy="2499774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5</a:t>
            </a:r>
            <a:r>
              <a:rPr lang="en-US" sz="3200" dirty="0"/>
              <a:t>.  </a:t>
            </a:r>
            <a:r>
              <a:rPr lang="en-US" sz="3200" u="sng" dirty="0" smtClean="0"/>
              <a:t>這些</a:t>
            </a:r>
            <a:r>
              <a:rPr lang="en-US" sz="3200" u="sng" dirty="0"/>
              <a:t>神蹟帶領人往那裡去？ </a:t>
            </a:r>
            <a:r>
              <a:rPr lang="en-US" sz="3200" dirty="0"/>
              <a:t>（6：59-71）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51482"/>
            <a:ext cx="7272339" cy="4674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59 這些話是耶穌在迦百農會堂裡教導人的時候說的</a:t>
            </a:r>
            <a:r>
              <a:rPr lang="en-US" sz="2800" dirty="0" smtClean="0"/>
              <a:t>。</a:t>
            </a:r>
            <a:r>
              <a:rPr lang="en-US" sz="2800" dirty="0" smtClean="0"/>
              <a:t>60</a:t>
            </a:r>
            <a:r>
              <a:rPr lang="en-US" sz="2800" dirty="0"/>
              <a:t> 他的門徒中</a:t>
            </a:r>
            <a:r>
              <a:rPr lang="en-US" sz="2800" dirty="0" smtClean="0"/>
              <a:t>，有許多人聽了</a:t>
            </a:r>
            <a:r>
              <a:rPr lang="en-US" sz="2800" dirty="0" smtClean="0"/>
              <a:t>，說</a:t>
            </a:r>
            <a:r>
              <a:rPr lang="en-US" sz="2800" dirty="0"/>
              <a:t>：</a:t>
            </a:r>
            <a:r>
              <a:rPr lang="en-US" sz="2800" dirty="0">
                <a:solidFill>
                  <a:srgbClr val="000090"/>
                </a:solidFill>
              </a:rPr>
              <a:t>“這話很難，誰能接受呢？”</a:t>
            </a:r>
            <a:r>
              <a:rPr lang="en-US" sz="2800" dirty="0"/>
              <a:t> 61 耶穌心裡知道</a:t>
            </a:r>
            <a:r>
              <a:rPr lang="en-US" sz="2800" dirty="0">
                <a:solidFill>
                  <a:srgbClr val="000090"/>
                </a:solidFill>
              </a:rPr>
              <a:t>門徒為了這事</a:t>
            </a:r>
            <a:r>
              <a:rPr lang="en-US" sz="2800" dirty="0" smtClean="0">
                <a:solidFill>
                  <a:srgbClr val="000090"/>
                </a:solidFill>
              </a:rPr>
              <a:t>議論紛紛</a:t>
            </a:r>
            <a:r>
              <a:rPr lang="en-US" sz="2800" dirty="0"/>
              <a:t>，就對他們說：</a:t>
            </a:r>
            <a:r>
              <a:rPr lang="en-US" sz="2800" b="1" i="1" dirty="0">
                <a:solidFill>
                  <a:schemeClr val="accent2"/>
                </a:solidFill>
              </a:rPr>
              <a:t>“這話使你們動搖嗎？ </a:t>
            </a:r>
            <a:r>
              <a:rPr lang="en-US" sz="2800" dirty="0"/>
              <a:t>62 如果你們看見人子升到他原來所在的地方，又怎樣呢？ 63 </a:t>
            </a:r>
            <a:r>
              <a:rPr lang="en-US" sz="2800" b="1" i="1" dirty="0">
                <a:solidFill>
                  <a:srgbClr val="790A14"/>
                </a:solidFill>
              </a:rPr>
              <a:t>使人活的是靈，肉體是無濟於事的。我對你們所說的話是靈、是生命。</a:t>
            </a:r>
            <a:r>
              <a:rPr lang="en-US" sz="2800" dirty="0"/>
              <a:t> 64 然而你們中間卻有</a:t>
            </a:r>
            <a:r>
              <a:rPr lang="en-US" sz="2800" dirty="0">
                <a:solidFill>
                  <a:srgbClr val="FF0000"/>
                </a:solidFill>
              </a:rPr>
              <a:t>不信</a:t>
            </a:r>
            <a:r>
              <a:rPr lang="en-US" sz="2800" dirty="0"/>
              <a:t>的人。”原來從起初耶穌就知道那些</a:t>
            </a:r>
            <a:r>
              <a:rPr lang="en-US" sz="2800" dirty="0">
                <a:solidFill>
                  <a:srgbClr val="FF0000"/>
                </a:solidFill>
              </a:rPr>
              <a:t>不信</a:t>
            </a:r>
            <a:r>
              <a:rPr lang="en-US" sz="2800" dirty="0"/>
              <a:t>的是誰，那要把他出賣的又是誰</a:t>
            </a:r>
            <a:r>
              <a:rPr lang="en-US" sz="2800" dirty="0" smtClean="0"/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6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65 耶穌跟著說：</a:t>
            </a:r>
            <a:r>
              <a:rPr lang="en-US" sz="3200" dirty="0">
                <a:solidFill>
                  <a:schemeClr val="accent2"/>
                </a:solidFill>
              </a:rPr>
              <a:t>“所以我對你們說過，如果不是父所賜的， 沒有人能到我這裡來。</a:t>
            </a:r>
            <a:r>
              <a:rPr lang="en-US" sz="3200" dirty="0" smtClean="0">
                <a:solidFill>
                  <a:schemeClr val="accent2"/>
                </a:solidFill>
              </a:rPr>
              <a:t>”</a:t>
            </a:r>
            <a:r>
              <a:rPr lang="en-US" sz="3200" dirty="0" smtClean="0"/>
              <a:t>66</a:t>
            </a:r>
            <a:r>
              <a:rPr lang="en-US" sz="3200" dirty="0"/>
              <a:t> 從此，</a:t>
            </a:r>
            <a:r>
              <a:rPr lang="en-US" sz="3200" dirty="0">
                <a:solidFill>
                  <a:srgbClr val="000090"/>
                </a:solidFill>
              </a:rPr>
              <a:t>他的門徒中有許多人退去了，不再與他同行。 </a:t>
            </a:r>
            <a:r>
              <a:rPr lang="en-US" sz="3200" dirty="0"/>
              <a:t>67 於是耶穌對十二門徒說：</a:t>
            </a:r>
            <a:r>
              <a:rPr lang="en-US" sz="3200" b="1" i="1" dirty="0">
                <a:solidFill>
                  <a:schemeClr val="accent2"/>
                </a:solidFill>
              </a:rPr>
              <a:t>“你們也想離去嗎？” </a:t>
            </a:r>
            <a:r>
              <a:rPr lang="en-US" sz="3200" dirty="0"/>
              <a:t>68 西門．彼得回答：</a:t>
            </a:r>
            <a:r>
              <a:rPr lang="en-US" sz="3200" b="1" i="1" dirty="0">
                <a:solidFill>
                  <a:srgbClr val="790A14"/>
                </a:solidFill>
              </a:rPr>
              <a:t>“主啊，</a:t>
            </a:r>
            <a:r>
              <a:rPr lang="en-US" sz="3200" b="1" i="1" u="sng" dirty="0">
                <a:solidFill>
                  <a:srgbClr val="790A14"/>
                </a:solidFill>
              </a:rPr>
              <a:t>你有永生之道</a:t>
            </a:r>
            <a:r>
              <a:rPr lang="en-US" sz="3200" b="1" i="1" dirty="0">
                <a:solidFill>
                  <a:srgbClr val="790A14"/>
                </a:solidFill>
              </a:rPr>
              <a:t>，我們還跟從誰呢？ 69 我們已經相</a:t>
            </a:r>
            <a:r>
              <a:rPr lang="en-US" sz="3200" b="1" i="1" dirty="0">
                <a:solidFill>
                  <a:srgbClr val="FF0000"/>
                </a:solidFill>
              </a:rPr>
              <a:t>信</a:t>
            </a:r>
            <a:r>
              <a:rPr lang="en-US" sz="3200" b="1" i="1" dirty="0">
                <a:solidFill>
                  <a:srgbClr val="790A14"/>
                </a:solidFill>
              </a:rPr>
              <a:t>，並且知道你是　神的聖者。”</a:t>
            </a:r>
            <a:r>
              <a:rPr lang="en-US" sz="3200" dirty="0"/>
              <a:t> 70 耶穌說：</a:t>
            </a:r>
            <a:r>
              <a:rPr lang="en-US" sz="3200" b="1" i="1" dirty="0">
                <a:solidFill>
                  <a:schemeClr val="accent2"/>
                </a:solidFill>
              </a:rPr>
              <a:t>“我不是揀選了你們十二個人嗎？</a:t>
            </a:r>
            <a:r>
              <a:rPr lang="en-US" sz="3200" dirty="0"/>
              <a:t>但你們中間有一個是魔鬼。” 71 耶穌這話是指著加略人西門的兒子猶大說的，因為他雖然是十二門徒之一，卻要出賣耶穌。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2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02894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30129"/>
          <a:stretch>
            <a:fillRect/>
          </a:stretch>
        </p:blipFill>
        <p:spPr>
          <a:xfrm>
            <a:off x="766501" y="1217280"/>
            <a:ext cx="7920000" cy="47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2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accent2"/>
                </a:solidFill>
              </a:rPr>
              <a:t>默想</a:t>
            </a:r>
            <a:r>
              <a:rPr lang="en-US" i="1" dirty="0">
                <a:solidFill>
                  <a:schemeClr val="accent2"/>
                </a:solidFill>
              </a:rPr>
              <a:t>與應用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1.  這些</a:t>
            </a:r>
            <a:r>
              <a:rPr lang="en-US" sz="3200" b="1" dirty="0"/>
              <a:t>神蹟帶領你往那裡去？ 為什麼？</a:t>
            </a:r>
          </a:p>
          <a:p>
            <a:pPr marL="0" indent="0">
              <a:buNone/>
            </a:pPr>
            <a:r>
              <a:rPr lang="en-US" sz="3200" b="1" dirty="0" smtClean="0"/>
              <a:t>2</a:t>
            </a:r>
            <a:r>
              <a:rPr lang="en-US" sz="3200" b="1" dirty="0"/>
              <a:t>.  </a:t>
            </a:r>
            <a:r>
              <a:rPr lang="en-US" sz="3200" b="1" dirty="0" smtClean="0"/>
              <a:t>為什麼 </a:t>
            </a:r>
            <a:r>
              <a:rPr lang="en-US" sz="3200" b="1" dirty="0"/>
              <a:t>6：29 是個關鍵性的經節？</a:t>
            </a:r>
          </a:p>
          <a:p>
            <a:pPr marL="0" indent="0">
              <a:buNone/>
            </a:pPr>
            <a:r>
              <a:rPr lang="en-US" sz="3200" b="1" dirty="0" smtClean="0"/>
              <a:t>3</a:t>
            </a:r>
            <a:r>
              <a:rPr lang="en-US" sz="3200" b="1" dirty="0"/>
              <a:t>.  </a:t>
            </a:r>
            <a:r>
              <a:rPr lang="en-US" sz="3200" b="1" dirty="0" smtClean="0"/>
              <a:t>在</a:t>
            </a:r>
            <a:r>
              <a:rPr lang="en-US" sz="3200" b="1" dirty="0"/>
              <a:t>你目前的處境中，你要如何活出</a:t>
            </a:r>
            <a:r>
              <a:rPr lang="en-US" sz="3200" b="1" dirty="0" smtClean="0"/>
              <a:t>你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對</a:t>
            </a:r>
            <a:r>
              <a:rPr lang="en-US" sz="3200" b="1" dirty="0"/>
              <a:t>耶穌的信心？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6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90A14"/>
                </a:solidFill>
              </a:rPr>
              <a:t>Discussion and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b="1" dirty="0" smtClean="0"/>
              <a:t>Where do these signs lead you?  Why?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Why is verse 29 a key verse?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How can you practically live out your faith in your current situation and circumstances?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1202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HT" sz="6000" b="1" dirty="0" smtClean="0">
                <a:solidFill>
                  <a:schemeClr val="accent2"/>
                </a:solidFill>
              </a:rPr>
              <a:t>“</a:t>
            </a:r>
            <a:r>
              <a:rPr lang="zh-CHT" altLang="en-US" sz="6000" b="1" dirty="0" smtClean="0">
                <a:solidFill>
                  <a:schemeClr val="accent2"/>
                </a:solidFill>
              </a:rPr>
              <a:t>跟隨神蹟的指標</a:t>
            </a:r>
            <a:endParaRPr lang="en-US" altLang="zh-CHT" sz="6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zh-CHT" altLang="en-US" sz="6000" b="1" dirty="0" smtClean="0">
                <a:solidFill>
                  <a:schemeClr val="accent2"/>
                </a:solidFill>
              </a:rPr>
              <a:t>走向耶穌</a:t>
            </a:r>
            <a:r>
              <a:rPr lang="en-US" altLang="zh-CHT" sz="6000" b="1" dirty="0" smtClean="0">
                <a:solidFill>
                  <a:schemeClr val="accent2"/>
                </a:solidFill>
              </a:rPr>
              <a:t>”</a:t>
            </a:r>
            <a:endParaRPr lang="en-US" altLang="zh-CHT" sz="60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tx1"/>
                </a:solidFill>
              </a:rPr>
              <a:t>约翰</a:t>
            </a:r>
            <a:r>
              <a:rPr lang="zh-TW" altLang="en-US" sz="6000" b="1" dirty="0" smtClean="0">
                <a:solidFill>
                  <a:schemeClr val="tx1"/>
                </a:solidFill>
              </a:rPr>
              <a:t>福音</a:t>
            </a:r>
            <a:r>
              <a:rPr lang="en-US" altLang="zh-TW" sz="6000" b="1" dirty="0" smtClean="0">
                <a:solidFill>
                  <a:schemeClr val="tx1"/>
                </a:solidFill>
              </a:rPr>
              <a:t> </a:t>
            </a:r>
            <a:r>
              <a:rPr lang="en-US" altLang="zh-TW" sz="6000" b="1" dirty="0">
                <a:solidFill>
                  <a:schemeClr val="tx1"/>
                </a:solidFill>
              </a:rPr>
              <a:t>6:1-71</a:t>
            </a:r>
            <a:endParaRPr lang="en-US" sz="6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3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>
            <a:off x="3582744" y="2209427"/>
            <a:ext cx="2034008" cy="2839217"/>
          </a:xfrm>
          <a:prstGeom prst="bentArrow">
            <a:avLst>
              <a:gd name="adj1" fmla="val 25000"/>
              <a:gd name="adj2" fmla="val 26627"/>
              <a:gd name="adj3" fmla="val 25000"/>
              <a:gd name="adj4" fmla="val 4375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u="sng" dirty="0" smtClean="0"/>
          </a:p>
          <a:p>
            <a:pPr marL="0" indent="0" algn="ctr">
              <a:buNone/>
            </a:pPr>
            <a:r>
              <a:rPr lang="en-US" sz="3600" b="1" dirty="0" smtClean="0"/>
              <a:t>1.  </a:t>
            </a:r>
            <a:r>
              <a:rPr lang="en-US" sz="3600" b="1" u="sng" dirty="0" smtClean="0"/>
              <a:t>醫治</a:t>
            </a:r>
            <a:r>
              <a:rPr lang="en-US" sz="3600" b="1" u="sng" dirty="0"/>
              <a:t>病人的神蹟 </a:t>
            </a:r>
            <a:r>
              <a:rPr lang="en-US" sz="3600" b="1" dirty="0"/>
              <a:t>（6：1-4）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200" dirty="0" smtClean="0"/>
              <a:t>1這些事以後，耶穌渡過加利利海，就是提比里亞海。 2 有一大群人，</a:t>
            </a:r>
            <a:r>
              <a:rPr lang="en-US" sz="3200" dirty="0" smtClean="0">
                <a:solidFill>
                  <a:srgbClr val="790A14"/>
                </a:solidFill>
              </a:rPr>
              <a:t>因為看見了他在病人身上所行的神蹟，就跟隨了他。 </a:t>
            </a:r>
            <a:r>
              <a:rPr lang="en-US" sz="3200" dirty="0" smtClean="0"/>
              <a:t>3 耶穌上了山，同門徒坐在那裡。 4 那時猶太人的逾越節近了。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46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3930736" y="2096585"/>
            <a:ext cx="1612609" cy="3033999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600" b="1" dirty="0" smtClean="0"/>
              <a:t>2.</a:t>
            </a:r>
            <a:r>
              <a:rPr lang="en-US" sz="3600" b="1" dirty="0"/>
              <a:t>  </a:t>
            </a:r>
            <a:r>
              <a:rPr lang="en-US" sz="3600" b="1" u="sng" dirty="0"/>
              <a:t>給五千人吃飽的神蹟 </a:t>
            </a:r>
            <a:r>
              <a:rPr lang="en-US" sz="3600" b="1" dirty="0"/>
              <a:t>（6：5-15</a:t>
            </a:r>
            <a:r>
              <a:rPr lang="en-US" sz="3600" b="1" dirty="0" smtClean="0"/>
              <a:t>）</a:t>
            </a:r>
          </a:p>
          <a:p>
            <a:pPr marL="0" indent="0">
              <a:buNone/>
            </a:pPr>
            <a:r>
              <a:rPr lang="en-US" sz="3200" dirty="0" smtClean="0"/>
              <a:t>5 耶穌舉目觀看，見一大群人向他走過來，就對腓力說：</a:t>
            </a:r>
            <a:r>
              <a:rPr lang="en-US" sz="3200" i="1" dirty="0" smtClean="0">
                <a:solidFill>
                  <a:srgbClr val="790A14"/>
                </a:solidFill>
              </a:rPr>
              <a:t>“我們從哪裡買餅給這些人吃呢？” </a:t>
            </a:r>
            <a:r>
              <a:rPr lang="en-US" sz="3200" dirty="0" smtClean="0"/>
              <a:t>6 他說這話，是要試驗腓力，因他自己早已知道要怎樣作。 7 腓力回答：“就算二百銀幣買的餅，每人分一點，也是不夠的。”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497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8</a:t>
            </a:r>
            <a:r>
              <a:rPr lang="en-US" sz="3200" dirty="0"/>
              <a:t> 有一個門徒，就是西門．彼得的弟弟安得烈，對耶穌說： 9 “這裡有個小孩子，帶著五個大麥餅、兩條魚；只是分給這麼多人，有甚麼用呢？” 10 耶穌吩咐他們：“你們叫眾人坐下。”原來那地方的草很多，眾人就坐下，單是男人的數目約有五千。 11 </a:t>
            </a:r>
            <a:r>
              <a:rPr lang="en-US" sz="3200" dirty="0">
                <a:solidFill>
                  <a:srgbClr val="790A14"/>
                </a:solidFill>
              </a:rPr>
              <a:t>耶穌拿起餅來，祝謝了，就分給坐著的人；分魚也是這樣，都是隨著他們所要的</a:t>
            </a:r>
            <a:r>
              <a:rPr lang="en-US" sz="3200" dirty="0" smtClean="0">
                <a:solidFill>
                  <a:srgbClr val="790A14"/>
                </a:solidFill>
              </a:rPr>
              <a:t>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574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74638"/>
            <a:ext cx="7272339" cy="5851526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12</a:t>
            </a:r>
            <a:r>
              <a:rPr lang="en-US" sz="3200" dirty="0"/>
              <a:t> 他們吃飽了之後，耶穌對門徒說：“把剩下的零碎收拾起來，免得浪費。” 13 門徒就把眾人吃剩那五個大麥餅的零碎收拾起來，裝滿了十二個籃子。 14</a:t>
            </a:r>
            <a:r>
              <a:rPr lang="en-US" sz="3200" dirty="0"/>
              <a:t> 眾人看見</a:t>
            </a:r>
            <a:r>
              <a:rPr lang="en-US" sz="3200" dirty="0">
                <a:solidFill>
                  <a:srgbClr val="790A14"/>
                </a:solidFill>
              </a:rPr>
              <a:t>耶穌所行的神蹟</a:t>
            </a:r>
            <a:r>
              <a:rPr lang="en-US" sz="3200" dirty="0"/>
              <a:t>，就說：“這真是那要到世上來的先知。” 15 耶穌知道群眾要來強迫他作王，就獨自又退到山上去了。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5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382</TotalTime>
  <Words>259</Words>
  <Application>Microsoft Macintosh PowerPoint</Application>
  <PresentationFormat>On-screen Show (4:3)</PresentationFormat>
  <Paragraphs>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Tradition</vt:lpstr>
      <vt:lpstr>约翰福音 “信心的福音”</vt:lpstr>
      <vt:lpstr>鑰 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3.  耶穌行走在海面上的神蹟 （6:16-21）  </vt:lpstr>
      <vt:lpstr>PowerPoint Presentation</vt:lpstr>
      <vt:lpstr>   4.   天父差派救主降世的神蹟 （6：22-58）  </vt:lpstr>
      <vt:lpstr>PowerPoint Presentation</vt:lpstr>
      <vt:lpstr>PowerPoint Presentation</vt:lpstr>
      <vt:lpstr>PowerPoint Presentation</vt:lpstr>
      <vt:lpstr>“我就是生命的食物，到我這裡來的，必定不餓；信我的，永遠不渴。” </vt:lpstr>
      <vt:lpstr>PowerPoint Presentation</vt:lpstr>
      <vt:lpstr>PowerPoint Presentation</vt:lpstr>
      <vt:lpstr>PowerPoint Presentation</vt:lpstr>
      <vt:lpstr>PowerPoint Presentation</vt:lpstr>
      <vt:lpstr>  5.  這些神蹟帶領人往那裡去？ （6：59-71）  </vt:lpstr>
      <vt:lpstr>PowerPoint Presentation</vt:lpstr>
      <vt:lpstr>PowerPoint Presentation</vt:lpstr>
      <vt:lpstr> 默想與應用 </vt:lpstr>
      <vt:lpstr>Discussion and Application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</dc:title>
  <dc:creator>Apple Apple</dc:creator>
  <cp:lastModifiedBy>Apple Apple</cp:lastModifiedBy>
  <cp:revision>23</cp:revision>
  <cp:lastPrinted>2014-02-21T12:43:41Z</cp:lastPrinted>
  <dcterms:created xsi:type="dcterms:W3CDTF">2014-02-19T11:13:25Z</dcterms:created>
  <dcterms:modified xsi:type="dcterms:W3CDTF">2014-02-21T13:08:33Z</dcterms:modified>
</cp:coreProperties>
</file>