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5" r:id="rId1"/>
  </p:sldMasterIdLst>
  <p:notesMasterIdLst>
    <p:notesMasterId r:id="rId38"/>
  </p:notesMasterIdLst>
  <p:handoutMasterIdLst>
    <p:handoutMasterId r:id="rId39"/>
  </p:handoutMasterIdLst>
  <p:sldIdLst>
    <p:sldId id="289" r:id="rId2"/>
    <p:sldId id="258" r:id="rId3"/>
    <p:sldId id="403" r:id="rId4"/>
    <p:sldId id="392" r:id="rId5"/>
    <p:sldId id="376" r:id="rId6"/>
    <p:sldId id="375" r:id="rId7"/>
    <p:sldId id="374" r:id="rId8"/>
    <p:sldId id="378" r:id="rId9"/>
    <p:sldId id="379" r:id="rId10"/>
    <p:sldId id="394" r:id="rId11"/>
    <p:sldId id="380" r:id="rId12"/>
    <p:sldId id="398" r:id="rId13"/>
    <p:sldId id="381" r:id="rId14"/>
    <p:sldId id="389" r:id="rId15"/>
    <p:sldId id="404" r:id="rId16"/>
    <p:sldId id="405" r:id="rId17"/>
    <p:sldId id="406" r:id="rId18"/>
    <p:sldId id="407" r:id="rId19"/>
    <p:sldId id="395" r:id="rId20"/>
    <p:sldId id="396" r:id="rId21"/>
    <p:sldId id="382" r:id="rId22"/>
    <p:sldId id="390" r:id="rId23"/>
    <p:sldId id="399" r:id="rId24"/>
    <p:sldId id="383" r:id="rId25"/>
    <p:sldId id="393" r:id="rId26"/>
    <p:sldId id="397" r:id="rId27"/>
    <p:sldId id="391" r:id="rId28"/>
    <p:sldId id="384" r:id="rId29"/>
    <p:sldId id="385" r:id="rId30"/>
    <p:sldId id="386" r:id="rId31"/>
    <p:sldId id="401" r:id="rId32"/>
    <p:sldId id="400" r:id="rId33"/>
    <p:sldId id="387" r:id="rId34"/>
    <p:sldId id="388" r:id="rId35"/>
    <p:sldId id="402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C57F-6BA0-D942-9757-9D88597E92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82218-71EB-1D4A-93BD-1CAF4E3F5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84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1A3C-C762-4FAF-B7EA-49CBA660B62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1F36-0BC2-4ED6-A170-870175D07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21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April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4/27/2014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1397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April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April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April 27,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April 27,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April 27,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April 27,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April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April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</p:sldLayoutIdLst>
  <p:hf sldNum="0" hdr="0" ft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324554"/>
          </a:xfrm>
        </p:spPr>
        <p:txBody>
          <a:bodyPr/>
          <a:lstStyle/>
          <a:p>
            <a:r>
              <a:rPr lang="en-US" altLang="zh-TW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細明體_HKSCS"/>
                <a:ea typeface="細明體_HKSCS"/>
                <a:cs typeface="細明體_HKSCS"/>
              </a:rPr>
              <a:t>“</a:t>
            </a:r>
            <a:r>
              <a:rPr lang="zh-TW" altLang="en-US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細明體_HKSCS"/>
                <a:ea typeface="細明體_HKSCS"/>
                <a:cs typeface="細明體_HKSCS"/>
              </a:rPr>
              <a:t>信心的福音</a:t>
            </a:r>
            <a:r>
              <a:rPr lang="en-US" altLang="zh-TW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細明體_HKSCS"/>
                <a:ea typeface="細明體_HKSCS"/>
                <a:cs typeface="細明體_HKSCS"/>
              </a:rPr>
              <a:t>”</a:t>
            </a:r>
            <a:endParaRPr lang="en-US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細明體_HKSCS"/>
              <a:ea typeface="細明體_HKSCS"/>
              <a:cs typeface="細明體_HKS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2149442"/>
          </a:xfrm>
        </p:spPr>
        <p:txBody>
          <a:bodyPr/>
          <a:lstStyle/>
          <a:p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細明體_HKSCS"/>
                <a:ea typeface="細明體_HKSCS"/>
                <a:cs typeface="細明體_HKSCS"/>
              </a:rPr>
              <a:t>约翰福音</a:t>
            </a:r>
            <a:endParaRPr lang="en-US" altLang="zh-Hant" sz="5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6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耶穌的真貌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真實的耶穌非常奇妙，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甚至遠遠超出祂最親近的 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跟隨者所料想的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16 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門徒起初不明白這些事，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可是到耶穌得了榮耀以後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，他們才想起這些話是指著他說的，並且人們果然向他這樣行了</a:t>
            </a:r>
            <a:r>
              <a:rPr lang="en-US" sz="3200" b="1" dirty="0"/>
              <a:t>。 17 </a:t>
            </a:r>
            <a:r>
              <a:rPr lang="en-US" sz="3200" b="1" i="1" u="sng" dirty="0">
                <a:solidFill>
                  <a:srgbClr val="C00000"/>
                </a:solidFill>
              </a:rPr>
              <a:t>那些和耶穌在一起，看見他叫拉撒路從墳墓出來，又使他從死人中復活的群眾，都為這事作見證。 18 群眾因為聽見他行了這神蹟，就去迎接他。</a:t>
            </a:r>
            <a:r>
              <a:rPr lang="en-US" sz="3200" b="1" dirty="0"/>
              <a:t> 19 於是法利賽人彼此說：“你們看，你們都是徒勞無功，世人都去跟隨他了！”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7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聖靈光照  自我察覺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我希望  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我所相信的耶穌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是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一位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怎樣的王  </a:t>
            </a:r>
            <a:r>
              <a:rPr lang="en-US" altLang="zh-TW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耶穌得榮耀的路徑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272339" cy="489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20 上去過節作禮拜的人中，有些是希臘人。 21 他們來到加利利的伯賽大人腓力那裡，請求他，說：“先生，我們想見耶穌。” 22 腓力去告訴安得烈，安得烈就和腓力去告訴耶穌。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23</a:t>
            </a:r>
            <a:r>
              <a:rPr lang="en-US" sz="3200" b="1" dirty="0"/>
              <a:t> 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耶穌對他們說：“人子得榮耀的時候到了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9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79600"/>
            <a:ext cx="7272339" cy="462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24</a:t>
            </a:r>
            <a:r>
              <a:rPr lang="en-US" sz="3200" b="1" dirty="0"/>
              <a:t>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我實實在在告訴你們，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一粒麥子若不落在地裡死了，仍舊是一粒</a:t>
            </a:r>
            <a:r>
              <a:rPr lang="en-US" sz="3200" b="1" i="1" dirty="0"/>
              <a:t>；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如果死了，就結出許多果實來。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/>
              <a:t>25 愛惜自己生命的，就喪掉生命；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在這世上恨惡自己生命的，必會保全生命到永遠。 </a:t>
            </a:r>
            <a:r>
              <a:rPr lang="en-US" sz="3200" b="1" dirty="0"/>
              <a:t>26</a:t>
            </a:r>
            <a:r>
              <a:rPr lang="en-US" sz="3200" b="1" i="1" dirty="0">
                <a:solidFill>
                  <a:srgbClr val="C00000"/>
                </a:solidFill>
              </a:rPr>
              <a:t> 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如果有人服事我，就應當跟從我；我在哪裡，服事我的人也會在哪裡；如果有人服事我，我父必尊重他。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25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ain of whea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22" b="532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6090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032105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92" b="14092"/>
          <a:stretch>
            <a:fillRect/>
          </a:stretch>
        </p:blipFill>
        <p:spPr>
          <a:xfrm>
            <a:off x="-185615" y="1"/>
            <a:ext cx="9476153" cy="678961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861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j032105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24" b="5324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34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Yellow-Ripe-Wheat-Grain-Field-148588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" r="74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130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耶穌的真貌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真實的耶穌所要求的，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是切身的，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而且是代價極重的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3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鑰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Hant" alt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本</a:t>
            </a:r>
            <a:r>
              <a:rPr lang="zh-Hant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書是要人信耶穌得生</a:t>
            </a:r>
            <a:r>
              <a:rPr lang="zh-Hant" alt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命</a:t>
            </a:r>
            <a:endParaRPr lang="zh-Hant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_HKSCS"/>
              <a:ea typeface="細明體_HKSCS"/>
              <a:cs typeface="細明體_HKSCS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latin typeface="細明體_HKSCS"/>
                <a:ea typeface="細明體_HKSCS"/>
                <a:cs typeface="細明體_HKSCS"/>
              </a:rPr>
              <a:t>约翰</a:t>
            </a:r>
            <a:r>
              <a:rPr lang="zh-TW" altLang="en-US" sz="3200" b="1" dirty="0">
                <a:latin typeface="細明體_HKSCS"/>
                <a:ea typeface="細明體_HKSCS"/>
                <a:cs typeface="細明體_HKSCS"/>
              </a:rPr>
              <a:t>福音 </a:t>
            </a:r>
            <a:r>
              <a:rPr lang="en-US" altLang="zh-TW" sz="3200" b="1" dirty="0">
                <a:latin typeface="細明體_HKSCS"/>
                <a:ea typeface="細明體_HKSCS"/>
                <a:cs typeface="細明體_HKSCS"/>
              </a:rPr>
              <a:t>20:30-31</a:t>
            </a:r>
          </a:p>
          <a:p>
            <a:pPr marL="0" indent="0">
              <a:buNone/>
            </a:pPr>
            <a:r>
              <a:rPr lang="zh-Hant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耶穌在</a:t>
            </a:r>
            <a:r>
              <a:rPr lang="zh-Hant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門徒面前還</a:t>
            </a:r>
            <a:r>
              <a:rPr lang="zh-Hant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行了許多別的神蹟</a:t>
            </a:r>
            <a:r>
              <a:rPr lang="zh-Hant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，沒有記在這書上。 </a:t>
            </a:r>
            <a:r>
              <a:rPr lang="zh-Hant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但把這</a:t>
            </a:r>
            <a:r>
              <a:rPr lang="zh-Hant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些事記下來，</a:t>
            </a:r>
            <a:r>
              <a:rPr lang="zh-Hant" altLang="en-US" sz="3200" b="1" dirty="0">
                <a:solidFill>
                  <a:srgbClr val="790A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是要你們信耶穌是基督，是　神的兒子</a:t>
            </a:r>
            <a:r>
              <a:rPr lang="zh-Hant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，</a:t>
            </a:r>
            <a:r>
              <a:rPr lang="zh-Hant" altLang="en-US" sz="3200" b="1" dirty="0">
                <a:solidFill>
                  <a:srgbClr val="790A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並且使你們信了，可以因他的名得生命</a:t>
            </a:r>
            <a:r>
              <a:rPr lang="zh-Hant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"/>
                <a:ea typeface="細明體_HKSCS"/>
                <a:cs typeface="細明體_HKSCS"/>
              </a:rPr>
              <a:t>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_HKSCS"/>
              <a:ea typeface="細明體_HKSCS"/>
              <a:cs typeface="細明體_HKS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 </a:t>
            </a:r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聖靈光照  自我察覺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耶穌的生命</a:t>
            </a:r>
            <a:r>
              <a:rPr lang="zh-TW" alt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走向，</a:t>
            </a:r>
            <a:endParaRPr lang="en-US" altLang="zh-TW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向下埋身捨命的走向，</a:t>
            </a:r>
            <a:endParaRPr lang="en-US" altLang="zh-TW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與天父同心得天父尊重的人生，</a:t>
            </a:r>
            <a:endParaRPr lang="en-US" altLang="zh-TW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zh-TW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也是 </a:t>
            </a:r>
            <a:r>
              <a:rPr lang="zh-TW" alt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 </a:t>
            </a:r>
            <a:r>
              <a:rPr lang="zh-TW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的人</a:t>
            </a: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生走向嗎 </a:t>
            </a:r>
            <a:r>
              <a:rPr lang="zh-TW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7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關鍵時刻的禱告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27 “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我現在心裡煩亂，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我應該說甚麼呢</a:t>
            </a:r>
            <a:r>
              <a:rPr lang="en-US" altLang="zh-TW" sz="3200" b="1" dirty="0"/>
              <a:t>?</a:t>
            </a:r>
            <a:endParaRPr lang="en-US" sz="3200" b="1" dirty="0" smtClean="0"/>
          </a:p>
          <a:p>
            <a:pPr marL="0" indent="0">
              <a:buNone/>
            </a:pPr>
            <a:r>
              <a:rPr lang="zh-TW" altLang="en-US" sz="3200" b="1" i="1" dirty="0" smtClean="0">
                <a:solidFill>
                  <a:schemeClr val="tx1"/>
                </a:solidFill>
              </a:rPr>
              <a:t>說  </a:t>
            </a:r>
            <a:r>
              <a:rPr lang="en-US" altLang="zh-TW" sz="3200" b="1" i="1" dirty="0" smtClean="0">
                <a:solidFill>
                  <a:schemeClr val="tx1"/>
                </a:solidFill>
              </a:rPr>
              <a:t>“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父啊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，救我脫離這時刻’嗎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</a:p>
          <a:p>
            <a:pPr marL="0" indent="0">
              <a:buNone/>
            </a:pPr>
            <a:r>
              <a:rPr lang="zh-TW" altLang="en-US" sz="3200" b="1" i="1" dirty="0">
                <a:solidFill>
                  <a:srgbClr val="C00000"/>
                </a:solidFill>
              </a:rPr>
              <a:t> </a:t>
            </a:r>
            <a:r>
              <a:rPr lang="zh-TW" altLang="en-US" sz="3200" b="1" i="1" dirty="0" smtClean="0">
                <a:solidFill>
                  <a:srgbClr val="C00000"/>
                </a:solidFill>
              </a:rPr>
              <a:t>      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然而我正是為了這個緣故來的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</a:p>
          <a:p>
            <a:pPr marL="0" indent="0">
              <a:buNone/>
            </a:pPr>
            <a:r>
              <a:rPr lang="zh-TW" alt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要面對這時刻</a:t>
            </a:r>
            <a:r>
              <a:rPr lang="zh-TW" alt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28</a:t>
            </a:r>
            <a:r>
              <a:rPr lang="en-US" sz="3200" b="1" dirty="0"/>
              <a:t>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父啊，願你榮耀你的名</a:t>
            </a:r>
            <a:r>
              <a:rPr lang="en-US" sz="3200" b="1" dirty="0" smtClean="0"/>
              <a:t>！”</a:t>
            </a:r>
          </a:p>
          <a:p>
            <a:pPr marL="0" indent="0">
              <a:buNone/>
            </a:pP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當時有聲音從天上來</a:t>
            </a:r>
            <a:r>
              <a:rPr lang="en-US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，說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：“</a:t>
            </a:r>
            <a:r>
              <a:rPr lang="en-US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我已經榮耀了我的名，還要再榮耀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。”</a:t>
            </a:r>
          </a:p>
          <a:p>
            <a:pPr marL="0" indent="0">
              <a:buNone/>
            </a:pPr>
            <a:r>
              <a:rPr lang="en-US" sz="3200" b="1" dirty="0" smtClean="0"/>
              <a:t> </a:t>
            </a:r>
            <a:r>
              <a:rPr lang="en-US" sz="3200" b="1" dirty="0"/>
              <a:t>29 站在旁邊的群眾聽見了，就說：“打雷了。”另外有人說：“有天使對他說話。” 30 耶穌說：“這聲音不是為了我，而是為了你們發出的。 </a:t>
            </a:r>
          </a:p>
        </p:txBody>
      </p:sp>
    </p:spTree>
    <p:extLst>
      <p:ext uri="{BB962C8B-B14F-4D97-AF65-F5344CB8AC3E}">
        <p14:creationId xmlns:p14="http://schemas.microsoft.com/office/powerpoint/2010/main" xmlns="" val="29627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聖靈光照  自我覺察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我日常的禱告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能像耶穌那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樣毫無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隱瞞的真誠坦露， 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而且願意順服天父的旨意，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還是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1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撼動天地的十字架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752600"/>
            <a:ext cx="7272339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31 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現在是這世界受審判的時候了</a:t>
            </a:r>
            <a:r>
              <a:rPr lang="en-US" sz="3200" b="1" dirty="0" smtClean="0">
                <a:solidFill>
                  <a:srgbClr val="C00000"/>
                </a:solidFill>
              </a:rPr>
              <a:t>，</a:t>
            </a:r>
          </a:p>
          <a:p>
            <a:pPr marL="0" indent="0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現在這世界的王要被趕出去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我若從地上被舉起來，就要吸引萬人歸向我</a:t>
            </a:r>
            <a:r>
              <a:rPr lang="en-US" sz="3200" b="1" i="1" dirty="0">
                <a:solidFill>
                  <a:srgbClr val="C00000"/>
                </a:solidFill>
              </a:rPr>
              <a:t>。” </a:t>
            </a:r>
            <a:endParaRPr lang="en-US" sz="32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200" b="1" dirty="0" smtClean="0"/>
              <a:t>33</a:t>
            </a:r>
            <a:r>
              <a:rPr lang="en-US" sz="3200" b="1" dirty="0"/>
              <a:t>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他說這話，是指著自己將要怎樣死說的。 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被殺的</a:t>
            </a:r>
            <a:r>
              <a:rPr lang="zh-TW" alt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</a:t>
            </a:r>
            <a:r>
              <a:rPr lang="zh-TW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督</a:t>
            </a:r>
            <a:r>
              <a:rPr lang="en-US" altLang="zh-TW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</a:t>
            </a:r>
            <a:r>
              <a:rPr lang="zh-TW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永</a:t>
            </a:r>
            <a:r>
              <a:rPr lang="zh-TW" alt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存的基</a:t>
            </a:r>
            <a:r>
              <a:rPr lang="zh-TW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督 </a:t>
            </a:r>
            <a:r>
              <a:rPr lang="en-US" altLang="zh-TW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34 </a:t>
            </a:r>
            <a:r>
              <a:rPr lang="en-US" sz="3200" b="1" dirty="0" err="1"/>
              <a:t>於是群眾對他說</a:t>
            </a:r>
            <a:r>
              <a:rPr lang="en-US" sz="3200" b="1" dirty="0" smtClean="0"/>
              <a:t>：</a:t>
            </a:r>
          </a:p>
          <a:p>
            <a:r>
              <a:rPr lang="en-US" sz="3200" b="1" dirty="0" smtClean="0"/>
              <a:t>“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我們從律法上知道基督是永遠常存的，你怎麼說‘人子必須被舉起來’呢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</a:p>
          <a:p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這人子是誰呢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r>
              <a:rPr lang="en-US" sz="3200" b="1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7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</a:t>
            </a:r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穌的真貌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真實的耶穌一貫的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推翻許多常見的期盼 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我對耶穌常有哪些期盼 </a:t>
            </a: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TW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多半出於甚麼樣的動機  </a:t>
            </a:r>
            <a:r>
              <a:rPr lang="en-US" altLang="zh-TW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7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</a:t>
            </a:r>
            <a:r>
              <a:rPr lang="en-US" altLang="zh-TW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面對恩典與真理的抉擇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35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：“光在你們中間的時間不多了。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你們應當趁著有光的時候行走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，免得黑暗追上你們。在黑暗中行走的人，不知道往哪裡去。 36 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你們應當趁著有光的時候信從這光，使你們成為光明的兒女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。”</a:t>
            </a:r>
          </a:p>
          <a:p>
            <a:pPr marL="0" indent="0"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耶穌說完了這些話，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就離開他們隱藏起來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2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37 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耶穌在他們面前行了許多神蹟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</a:p>
          <a:p>
            <a:pPr marL="0" indent="0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但是他們仍然不信他。</a:t>
            </a:r>
            <a:r>
              <a:rPr lang="en-US" sz="3600" b="1" dirty="0"/>
              <a:t>38 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這是要應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驗以賽亞先知所說的話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主啊，我們所傳的，有誰信呢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</a:p>
          <a:p>
            <a:pPr marL="0" indent="0">
              <a:buNone/>
            </a:pPr>
            <a:r>
              <a:rPr lang="en-US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主的膀臂向誰顯露呢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？”</a:t>
            </a:r>
          </a:p>
          <a:p>
            <a:pPr marL="0" indent="0">
              <a:buNone/>
            </a:pP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他們不能相信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因為以賽亞又說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神使他們瞎了眼，硬了心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免得他們眼睛看見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心裡明白而回轉過來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</a:p>
          <a:p>
            <a:pPr marL="0" indent="0">
              <a:buNone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我就醫好他們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 ” </a:t>
            </a:r>
          </a:p>
        </p:txBody>
      </p:sp>
    </p:spTree>
    <p:extLst>
      <p:ext uri="{BB962C8B-B14F-4D97-AF65-F5344CB8AC3E}">
        <p14:creationId xmlns:p14="http://schemas.microsoft.com/office/powerpoint/2010/main" xmlns="" val="33842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耶穌的真貌</a:t>
            </a:r>
            <a:endParaRPr lang="en-US" sz="60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chemeClr val="tx1"/>
                </a:solidFill>
              </a:rPr>
              <a:t>约翰福音</a:t>
            </a:r>
            <a:r>
              <a:rPr lang="en-US" altLang="zh-TW" sz="3600" b="1" dirty="0">
                <a:solidFill>
                  <a:schemeClr val="tx1"/>
                </a:solidFill>
              </a:rPr>
              <a:t> 12:1-50</a:t>
            </a:r>
            <a:endParaRPr lang="en-US" sz="3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3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41 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以賽亞說這些話，是因為看見了他的榮耀，就指著他說的。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雖然這樣，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官長當中也有許多人信了耶穌。但是因為法利賽人的緣故，他們不敢公開承認，免得被趕出會堂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 43 因為他們愛來自人的榮耀，過於愛來自　神的榮耀。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6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耶穌的真貌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真實的耶穌最關心的，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是你我真實的屬靈狀況 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聖靈光照  自我察覺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我對主耶穌的 信心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是怎樣的信心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是否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和當年的門徒不相上下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然而主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穌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並不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放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棄他們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所以我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9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耶穌對眾人最後的呼喚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24" y="1408206"/>
            <a:ext cx="7272339" cy="4324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44 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耶穌大聲說：“信我的，不單是信我，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也是信那差我來的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 45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看見我的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就是看見那差我來的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我是光，我到世上來，叫所有信我的不住在黑暗裡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 47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人若聽見我的話卻不遵守的，我不審判他，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因為我來不是要審判世人，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而是要拯救世人</a:t>
            </a:r>
            <a:r>
              <a:rPr lang="zh-TW" alt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i="1" dirty="0" smtClean="0">
                <a:solidFill>
                  <a:srgbClr val="C00000"/>
                </a:solidFill>
              </a:rPr>
              <a:t>!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0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48 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棄絕我又不接受我的話的人，自有審判他的。我所講的道在末日要定他的罪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 49 因為我沒有憑著自己說話，而是差我來的父給了我命令，要我說甚麼，講甚麼。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我知道他的命令就是永生。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所以，我所講的，正是父吩咐我要我講的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。” </a:t>
            </a:r>
          </a:p>
        </p:txBody>
      </p:sp>
    </p:spTree>
    <p:extLst>
      <p:ext uri="{BB962C8B-B14F-4D97-AF65-F5344CB8AC3E}">
        <p14:creationId xmlns:p14="http://schemas.microsoft.com/office/powerpoint/2010/main" xmlns="" val="37196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耶穌的真貌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真實的耶穌自始至終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與天父同樣熱切的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要使世人得著永生而不惜</a:t>
            </a:r>
            <a:endParaRPr lang="en-US" altLang="zh-TW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付上極重的代價 </a:t>
            </a:r>
            <a:r>
              <a:rPr lang="zh-TW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4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默想與</a:t>
            </a:r>
            <a:r>
              <a:rPr lang="zh-TW" alt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今天你對耶穌有甚麼新的認識 </a:t>
            </a: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你相信的耶穌是聖經中真實的耶穌，   還是你所期待和想像的耶穌</a:t>
            </a: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TW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你要怎樣才能真實的認</a:t>
            </a:r>
            <a:r>
              <a:rPr lang="zh-TW" alt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識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 </a:t>
            </a: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耶穌坦誠地表明祂的生命走向，也挑戰相信他的人要跟隨祂，你要如何回應祂的挑戰 </a:t>
            </a: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7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01601"/>
            <a:ext cx="7272339" cy="1512046"/>
          </a:xfrm>
        </p:spPr>
        <p:txBody>
          <a:bodyPr/>
          <a:lstStyle/>
          <a:p>
            <a:r>
              <a:rPr lang="zh-TW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前情摘要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87888"/>
            <a:ext cx="7272339" cy="4838276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主耶穌叫拉撒路復活後</a:t>
            </a:r>
            <a:r>
              <a:rPr lang="en-US" altLang="zh-TW" sz="2800" b="1" dirty="0" smtClean="0"/>
              <a:t>.....</a:t>
            </a:r>
          </a:p>
          <a:p>
            <a:r>
              <a:rPr lang="zh-TW" altLang="en-US" sz="2800" b="1" dirty="0"/>
              <a:t>許多人相信耶穌就是彌賽</a:t>
            </a:r>
            <a:r>
              <a:rPr lang="zh-TW" altLang="en-US" sz="2800" b="1" dirty="0" smtClean="0"/>
              <a:t>亞</a:t>
            </a:r>
            <a:r>
              <a:rPr lang="zh-TW" altLang="en-US" sz="2800" b="1" dirty="0"/>
              <a:t>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!</a:t>
            </a:r>
          </a:p>
          <a:p>
            <a:r>
              <a:rPr lang="zh-TW" altLang="en-US" sz="2800" b="1" dirty="0"/>
              <a:t>也</a:t>
            </a:r>
            <a:r>
              <a:rPr lang="zh-TW" altLang="en-US" sz="2800" b="1" dirty="0" smtClean="0"/>
              <a:t>有</a:t>
            </a:r>
            <a:r>
              <a:rPr lang="zh-TW" altLang="en-US" sz="2800" b="1" dirty="0"/>
              <a:t>人跑去告訴法利賽人這件</a:t>
            </a:r>
            <a:r>
              <a:rPr lang="zh-TW" altLang="en-US" sz="2800" b="1" dirty="0" smtClean="0"/>
              <a:t>事 </a:t>
            </a:r>
            <a:r>
              <a:rPr lang="en-US" altLang="zh-TW" sz="2800" b="1" dirty="0" smtClean="0"/>
              <a:t>…</a:t>
            </a:r>
          </a:p>
          <a:p>
            <a:r>
              <a:rPr lang="zh-TW" altLang="en-US" sz="2800" b="1" dirty="0"/>
              <a:t>法利賽人召開公議會，討論要怎麼辦</a:t>
            </a:r>
            <a:r>
              <a:rPr lang="en-US" altLang="zh-TW" sz="2800" b="1" dirty="0" smtClean="0"/>
              <a:t>?</a:t>
            </a:r>
          </a:p>
          <a:p>
            <a:pPr marL="0" indent="0">
              <a:buNone/>
            </a:pPr>
            <a:r>
              <a:rPr lang="zh-TW" alt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他們雖承認耶穌行了許多神蹟，但仍不願相信祂是從 神而來的彌賽亞，也為了保持現有的身份權位而密謀要殺死耶穌 </a:t>
            </a:r>
            <a:r>
              <a:rPr lang="en-US" altLang="zh-TW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en-US" sz="2800" b="1" dirty="0" smtClean="0"/>
              <a:t>…</a:t>
            </a:r>
            <a:r>
              <a:rPr lang="zh-TW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於是耶穌停止在百姓中的公開活動 </a:t>
            </a:r>
            <a:r>
              <a:rPr lang="en-US" altLang="zh-TW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516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</a:rPr>
              <a:t>一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</a:rPr>
              <a:t>.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</a:rPr>
              <a:t>馬利亞為耶穌作的 一件美事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12:1</a:t>
            </a:r>
            <a:r>
              <a:rPr lang="en-US" sz="3200" b="1" dirty="0"/>
              <a:t> 逾越節前六天，耶穌到了伯大尼，就是拉撒路所住的地方；耶穌曾經使這拉撒路從死人中復活。 2 有人在那裡為耶穌預備了筵席。馬大在那裡侍候，拉撒路也和一些人與耶穌一同吃飯。 3 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馬利亞拿了半公斤珍貴純正的哪噠香膏，抹耶穌的腳，又用自己的頭髮去擦；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屋裡就滿了香膏的香氣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0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b="1" dirty="0" smtClean="0"/>
              <a:t> </a:t>
            </a:r>
            <a:r>
              <a:rPr lang="en-US" sz="3200" b="1" dirty="0"/>
              <a:t>4 </a:t>
            </a:r>
            <a:r>
              <a:rPr lang="en-US" sz="3200" b="1" dirty="0" err="1"/>
              <a:t>耶穌的一個門徒，就是那要出賣他的加略人猶大，說</a:t>
            </a:r>
            <a:r>
              <a:rPr lang="en-US" sz="3200" b="1" dirty="0"/>
              <a:t> 5 “為甚麼不把這香膏賣三百銀幣，賙濟窮人呢？” 6 </a:t>
            </a:r>
            <a:r>
              <a:rPr lang="en-US" sz="3200" b="1" dirty="0" err="1"/>
              <a:t>他說這話，並不是因為他關懷窮人，而是因為他是個賊，又帶著錢囊，常取其中所存的</a:t>
            </a:r>
            <a:r>
              <a:rPr lang="en-US" sz="3200" b="1" dirty="0" smtClean="0"/>
              <a:t>。</a:t>
            </a:r>
            <a:r>
              <a:rPr lang="zh-TW" altLang="en-US" sz="3200" b="1" dirty="0" smtClean="0"/>
              <a:t>  </a:t>
            </a:r>
            <a:r>
              <a:rPr lang="en-US" sz="3200" b="1" dirty="0" smtClean="0"/>
              <a:t> </a:t>
            </a:r>
            <a:r>
              <a:rPr lang="en-US" sz="3200" b="1" dirty="0"/>
              <a:t>7</a:t>
            </a:r>
            <a:r>
              <a:rPr lang="en-US" sz="3200" b="1" dirty="0">
                <a:solidFill>
                  <a:srgbClr val="C00000"/>
                </a:solidFill>
              </a:rPr>
              <a:t> 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耶穌就說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由她吧，這香膏是她留下來為我安葬的日子用的。 8 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你們常常有窮人跟你們在一起，卻不常有我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1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9 有一大群猶太人知道耶穌在那裡，就都來了，</a:t>
            </a:r>
            <a:r>
              <a:rPr lang="en-US" sz="3200" b="1" i="1" u="sng" dirty="0"/>
              <a:t>然而他們不單是為了耶穌的緣故，也是要看看耶穌使他從死人中復活的拉撒路</a:t>
            </a:r>
            <a:r>
              <a:rPr lang="en-US" sz="3200" b="1" dirty="0"/>
              <a:t>。 10</a:t>
            </a:r>
            <a:r>
              <a:rPr lang="en-US" sz="3200" b="1" dirty="0">
                <a:solidFill>
                  <a:srgbClr val="C00000"/>
                </a:solidFill>
              </a:rPr>
              <a:t> 於是祭司長想把拉撒路也殺掉， 11 因為有許多猶太人為了拉撒路的緣故，離開他們，信了耶穌。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47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群眾擁戴耶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穌進耶路撒冷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12 第二天，有一大群上來過節的人，聽見耶穌要來耶路撒冷， 13 就拿著棕樹枝出去迎接他，歡呼說：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“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和散那，</a:t>
            </a:r>
          </a:p>
          <a:p>
            <a:pPr marL="0" indent="0">
              <a:buNone/>
            </a:pPr>
            <a:r>
              <a:rPr lang="en-US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奉主名來的以色列王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是應當稱頌的！”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1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耶穌是怎樣的王 </a:t>
            </a:r>
            <a:r>
              <a:rPr lang="en-US" altLang="zh-TW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14 耶穌找到一頭小驢，就騎在上面，正如經上所記的：</a:t>
            </a:r>
          </a:p>
          <a:p>
            <a:pPr marL="0" indent="0">
              <a:buNone/>
            </a:pPr>
            <a:r>
              <a:rPr lang="en-US" sz="3200" b="1" dirty="0"/>
              <a:t>15 “</a:t>
            </a:r>
            <a:r>
              <a:rPr lang="en-US" sz="3200" b="1" dirty="0">
                <a:solidFill>
                  <a:srgbClr val="C00000"/>
                </a:solidFill>
              </a:rPr>
              <a:t>錫安的居民哪，不要懼怕；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看哪，</a:t>
            </a:r>
            <a:r>
              <a:rPr lang="en-US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你的王來了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他騎著小驢來了</a:t>
            </a:r>
            <a:r>
              <a:rPr lang="en-US" sz="3200" b="1" dirty="0">
                <a:solidFill>
                  <a:srgbClr val="C00000"/>
                </a:solidFill>
              </a:rPr>
              <a:t>。”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5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3453</TotalTime>
  <Words>578</Words>
  <Application>Microsoft Office PowerPoint</Application>
  <PresentationFormat>如螢幕大小 (4:3)</PresentationFormat>
  <Paragraphs>121</Paragraphs>
  <Slides>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Tradition</vt:lpstr>
      <vt:lpstr>“信心的福音”</vt:lpstr>
      <vt:lpstr>鑰 節</vt:lpstr>
      <vt:lpstr>耶穌的真貌</vt:lpstr>
      <vt:lpstr>前情摘要</vt:lpstr>
      <vt:lpstr>一.馬利亞為耶穌作的 一件美事</vt:lpstr>
      <vt:lpstr>投影片 6</vt:lpstr>
      <vt:lpstr>投影片 7</vt:lpstr>
      <vt:lpstr>二.群眾擁戴耶穌進耶路撒冷</vt:lpstr>
      <vt:lpstr>耶穌是怎樣的王 ?</vt:lpstr>
      <vt:lpstr>耶穌的真貌</vt:lpstr>
      <vt:lpstr>投影片 11</vt:lpstr>
      <vt:lpstr>聖靈光照  自我察覺</vt:lpstr>
      <vt:lpstr>三.耶穌得榮耀的路徑</vt:lpstr>
      <vt:lpstr>投影片 14</vt:lpstr>
      <vt:lpstr>投影片 15</vt:lpstr>
      <vt:lpstr>投影片 16</vt:lpstr>
      <vt:lpstr>投影片 17</vt:lpstr>
      <vt:lpstr>投影片 18</vt:lpstr>
      <vt:lpstr>耶穌的真貌</vt:lpstr>
      <vt:lpstr> 聖靈光照  自我察覺</vt:lpstr>
      <vt:lpstr>關鍵時刻的禱告</vt:lpstr>
      <vt:lpstr>投影片 22</vt:lpstr>
      <vt:lpstr>聖靈光照  自我覺察</vt:lpstr>
      <vt:lpstr>撼動天地的十字架</vt:lpstr>
      <vt:lpstr>被殺的基督  or 永存的基督  ?</vt:lpstr>
      <vt:lpstr>耶穌的真貌</vt:lpstr>
      <vt:lpstr>四.面對恩典與真理的抉擇</vt:lpstr>
      <vt:lpstr>投影片 28</vt:lpstr>
      <vt:lpstr>投影片 29</vt:lpstr>
      <vt:lpstr>投影片 30</vt:lpstr>
      <vt:lpstr> 耶穌的真貌</vt:lpstr>
      <vt:lpstr>聖靈光照  自我察覺</vt:lpstr>
      <vt:lpstr>五.耶穌對眾人最後的呼喚</vt:lpstr>
      <vt:lpstr>投影片 34</vt:lpstr>
      <vt:lpstr>耶穌的真貌</vt:lpstr>
      <vt:lpstr> 默想與回應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</dc:title>
  <dc:creator>Apple Apple</dc:creator>
  <cp:lastModifiedBy>user</cp:lastModifiedBy>
  <cp:revision>140</cp:revision>
  <cp:lastPrinted>2014-04-26T04:48:35Z</cp:lastPrinted>
  <dcterms:created xsi:type="dcterms:W3CDTF">2014-02-19T11:13:25Z</dcterms:created>
  <dcterms:modified xsi:type="dcterms:W3CDTF">2014-04-27T01:43:29Z</dcterms:modified>
</cp:coreProperties>
</file>