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303" r:id="rId2"/>
    <p:sldId id="308" r:id="rId3"/>
    <p:sldId id="302" r:id="rId4"/>
    <p:sldId id="268" r:id="rId5"/>
    <p:sldId id="267" r:id="rId6"/>
    <p:sldId id="269" r:id="rId7"/>
    <p:sldId id="261" r:id="rId8"/>
    <p:sldId id="260" r:id="rId9"/>
    <p:sldId id="262" r:id="rId10"/>
    <p:sldId id="257" r:id="rId11"/>
    <p:sldId id="307" r:id="rId12"/>
    <p:sldId id="306" r:id="rId13"/>
    <p:sldId id="258" r:id="rId14"/>
    <p:sldId id="309" r:id="rId15"/>
    <p:sldId id="259" r:id="rId16"/>
    <p:sldId id="310" r:id="rId17"/>
    <p:sldId id="312" r:id="rId18"/>
    <p:sldId id="263" r:id="rId19"/>
    <p:sldId id="26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527D2-2B71-2C42-8086-AA7D23E40530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46219-3526-FE4F-BE80-4528EBC2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0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295401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9" y="5804647"/>
            <a:ext cx="366987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7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7" y="2649071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7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7" y="2649071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7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7" y="762001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568389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9"/>
            <a:ext cx="1524000" cy="5851525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5"/>
            <a:ext cx="6400800" cy="1362076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1" y="3609696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1" y="6356352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9" y="5804647"/>
            <a:ext cx="366987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6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6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60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60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6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5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2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b="1" dirty="0" smtClean="0"/>
              <a:t>劃下完美句點</a:t>
            </a:r>
            <a:r>
              <a:rPr kumimoji="1" lang="en-US" altLang="zh-TW" b="1" dirty="0" smtClean="0"/>
              <a:t/>
            </a:r>
            <a:br>
              <a:rPr kumimoji="1" lang="en-US" altLang="zh-TW" b="1" dirty="0" smtClean="0"/>
            </a:br>
            <a:r>
              <a:rPr lang="en-US" sz="4800" dirty="0" smtClean="0">
                <a:solidFill>
                  <a:srgbClr val="FF0000"/>
                </a:solidFill>
              </a:rPr>
              <a:t>Finishing Well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648755"/>
            <a:ext cx="8228013" cy="1279433"/>
          </a:xfrm>
        </p:spPr>
        <p:txBody>
          <a:bodyPr>
            <a:normAutofit/>
          </a:bodyPr>
          <a:lstStyle/>
          <a:p>
            <a:r>
              <a:rPr lang="zh-TW" altLang="en-US" sz="6000" i="1" dirty="0" smtClean="0">
                <a:latin typeface="Heiti TC Medium"/>
                <a:ea typeface="Heiti TC Medium"/>
                <a:cs typeface="Heiti TC Medium"/>
              </a:rPr>
              <a:t>與神同行到底！</a:t>
            </a:r>
            <a:endParaRPr lang="en-US" sz="6000" i="1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968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815680"/>
          </a:xfrm>
        </p:spPr>
        <p:txBody>
          <a:bodyPr/>
          <a:lstStyle/>
          <a:p>
            <a:r>
              <a:rPr lang="en-US" altLang="zh-TW" sz="4800" dirty="0" smtClean="0">
                <a:latin typeface="Heiti TC Medium"/>
                <a:ea typeface="Heiti TC Medium"/>
                <a:cs typeface="Heiti TC Medium"/>
              </a:rPr>
              <a:t>1. </a:t>
            </a:r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>以諾和</a:t>
            </a:r>
            <a:r>
              <a:rPr lang="zh-TW" altLang="en-US" sz="4800" dirty="0">
                <a:latin typeface="Heiti TC Medium"/>
                <a:ea typeface="Heiti TC Medium"/>
                <a:cs typeface="Heiti TC Medium"/>
              </a:rPr>
              <a:t>　神</a:t>
            </a:r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>同行</a:t>
            </a:r>
            <a:br>
              <a:rPr lang="zh-TW" altLang="en-US" sz="4800" dirty="0" smtClean="0">
                <a:latin typeface="Heiti TC Medium"/>
                <a:ea typeface="Heiti TC Medium"/>
                <a:cs typeface="Heiti TC Medium"/>
              </a:rPr>
            </a:br>
            <a:r>
              <a:rPr lang="ja-JP" altLang="en-US" sz="3600" dirty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創世記</a:t>
            </a:r>
            <a:r>
              <a:rPr lang="en-US" altLang="ja-JP" sz="3600" dirty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lang="en-US" sz="3600" dirty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5:21-24</a:t>
            </a:r>
            <a:r>
              <a:rPr lang="en-US" sz="48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/>
            </a:r>
            <a:br>
              <a:rPr lang="en-US" sz="48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</a:br>
            <a:endParaRPr lang="en-US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以諾六十五歲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的時候，生了瑪土撒拉。 </a:t>
            </a: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以諾生瑪土撒拉以後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和　神同行三百年，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並且生了其他的兒女。 </a:t>
            </a: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以諾共活了三百六十五歲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。 </a:t>
            </a:r>
            <a:r>
              <a:rPr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以諾和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　神同行，所以　神把他取去，他就不在了。</a:t>
            </a:r>
            <a:endParaRPr lang="en-US" sz="3200" dirty="0">
              <a:solidFill>
                <a:srgbClr val="FF0000"/>
              </a:solidFill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84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阿摩司書 3:</a:t>
            </a:r>
            <a:r>
              <a:rPr 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3</a:t>
            </a:r>
            <a:endParaRPr lang="en-US" sz="3200" dirty="0">
              <a:solidFill>
                <a:prstClr val="black"/>
              </a:solidFill>
              <a:latin typeface="Heiti TC Medium"/>
              <a:ea typeface="Heiti TC Medium"/>
              <a:cs typeface="Heiti TC Medium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二人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若不</a:t>
            </a:r>
            <a:r>
              <a:rPr lang="zh-TW" altLang="en-US" sz="40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同心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，豈能</a:t>
            </a:r>
            <a:r>
              <a:rPr lang="zh-TW" altLang="en-US" sz="40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同行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呢？</a:t>
            </a:r>
            <a:endParaRPr lang="en-US" sz="4000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703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阿摩司書 3:</a:t>
            </a:r>
            <a:r>
              <a:rPr 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3</a:t>
            </a:r>
            <a:endParaRPr lang="en-US" sz="3200" dirty="0">
              <a:solidFill>
                <a:prstClr val="black"/>
              </a:solidFill>
              <a:latin typeface="Heiti TC Medium"/>
              <a:ea typeface="Heiti TC Medium"/>
              <a:cs typeface="Heiti TC Medium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二人如果沒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有</a:t>
            </a:r>
            <a:r>
              <a:rPr lang="zh-TW" altLang="en-US" sz="40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約定</a:t>
            </a:r>
            <a:r>
              <a:rPr lang="zh-TW" altLang="en-US" sz="40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，怎會</a:t>
            </a:r>
            <a:r>
              <a:rPr lang="zh-TW" altLang="en-US" sz="40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同行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呢？</a:t>
            </a:r>
            <a:endParaRPr lang="en-US" sz="4000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777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815680"/>
          </a:xfrm>
        </p:spPr>
        <p:txBody>
          <a:bodyPr/>
          <a:lstStyle/>
          <a:p>
            <a:r>
              <a:rPr lang="en-US" altLang="zh-TW" sz="48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2. </a:t>
            </a:r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>以諾</a:t>
            </a:r>
            <a:r>
              <a:rPr lang="zh-TW" altLang="en-US" sz="48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得</a:t>
            </a:r>
            <a:r>
              <a:rPr lang="zh-TW" altLang="en-US" sz="4800" dirty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了　</a:t>
            </a:r>
            <a:r>
              <a:rPr lang="zh-TW" altLang="en-US" sz="48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神喜悅</a:t>
            </a:r>
            <a:br>
              <a:rPr lang="zh-TW" altLang="en-US" sz="48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</a:br>
            <a:r>
              <a:rPr lang="zh-TW" altLang="en-US" sz="3600" dirty="0">
                <a:latin typeface="Heiti TC Medium"/>
                <a:ea typeface="Heiti TC Medium"/>
                <a:cs typeface="Heiti TC Medium"/>
              </a:rPr>
              <a:t>希伯來書</a:t>
            </a:r>
            <a:r>
              <a:rPr lang="en-US" altLang="zh-TW" sz="3600" dirty="0">
                <a:latin typeface="Heiti TC Medium"/>
                <a:ea typeface="Heiti TC Medium"/>
                <a:cs typeface="Heiti TC Medium"/>
              </a:rPr>
              <a:t> </a:t>
            </a:r>
            <a:r>
              <a:rPr lang="en-US" sz="3600" dirty="0">
                <a:latin typeface="Heiti TC Medium"/>
                <a:ea typeface="Heiti TC Medium"/>
                <a:cs typeface="Heiti TC Medium"/>
              </a:rPr>
              <a:t>11:5-6</a:t>
            </a:r>
            <a:r>
              <a:rPr lang="en-US" sz="48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/>
            </a:r>
            <a:br>
              <a:rPr lang="en-US" sz="48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</a:br>
            <a:endParaRPr lang="en-US" dirty="0">
              <a:solidFill>
                <a:srgbClr val="FFFFFF"/>
              </a:solidFill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因著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信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，以諾被遷去了，使他不至於死，人也找不著他，因為　神把他遷去了。原來在遷去以前，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他已經得了　神喜悅他的明證。 </a:t>
            </a: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沒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有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信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，就不能得到　神的喜悅；因為來到　神面前的人，必須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信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　神存在，並且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信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他會賞賜那些尋求他的人。</a:t>
            </a:r>
            <a:endParaRPr lang="en-US" sz="3200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214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13791"/>
            <a:ext cx="7662864" cy="3623474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i="1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見而</a:t>
            </a:r>
            <a:r>
              <a:rPr lang="zh-TW" altLang="en-US" sz="5400" i="1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信</a:t>
            </a:r>
            <a:r>
              <a:rPr lang="mr-IN" altLang="zh-TW" sz="5400" i="1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…</a:t>
            </a:r>
          </a:p>
          <a:p>
            <a:pPr marL="0" indent="0" algn="ctr">
              <a:buNone/>
            </a:pPr>
            <a:r>
              <a:rPr lang="zh-TW" altLang="en-US" sz="54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或</a:t>
            </a:r>
            <a:endParaRPr lang="en-US" altLang="zh-TW" sz="5400" dirty="0" smtClean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pPr algn="ctr"/>
            <a:r>
              <a:rPr lang="zh-TW" altLang="en-US" sz="5400" i="1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信</a:t>
            </a:r>
            <a:r>
              <a:rPr lang="zh-TW" altLang="en-US" sz="5400" i="1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而見</a:t>
            </a:r>
            <a:r>
              <a:rPr lang="en-US" altLang="zh-TW" sz="5400" i="1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?</a:t>
            </a:r>
            <a:endParaRPr lang="en-US" sz="5400" i="1" dirty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750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2"/>
            <a:ext cx="8229600" cy="1844112"/>
          </a:xfrm>
        </p:spPr>
        <p:txBody>
          <a:bodyPr/>
          <a:lstStyle/>
          <a:p>
            <a:r>
              <a:rPr lang="en-US" altLang="zh-TW" sz="4800" dirty="0" smtClean="0">
                <a:latin typeface="Heiti TC Medium"/>
                <a:ea typeface="Heiti TC Medium"/>
                <a:cs typeface="Heiti TC Medium"/>
              </a:rPr>
              <a:t>3. </a:t>
            </a:r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>以諾服事了</a:t>
            </a:r>
            <a:r>
              <a:rPr lang="en-US" altLang="zh-TW" sz="4800" dirty="0" smtClean="0">
                <a:latin typeface="Heiti TC Medium"/>
                <a:ea typeface="Heiti TC Medium"/>
                <a:cs typeface="Heiti TC Medium"/>
              </a:rPr>
              <a:t>   </a:t>
            </a:r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>神</a:t>
            </a:r>
            <a:br>
              <a:rPr lang="zh-TW" altLang="en-US" sz="4800" dirty="0" smtClean="0">
                <a:latin typeface="Heiti TC Medium"/>
                <a:ea typeface="Heiti TC Medium"/>
                <a:cs typeface="Heiti TC Medium"/>
              </a:rPr>
            </a:br>
            <a:r>
              <a:rPr lang="en-US" sz="36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猶大</a:t>
            </a:r>
            <a:r>
              <a:rPr lang="en-US" sz="3600" dirty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書 14-</a:t>
            </a:r>
            <a:r>
              <a:rPr lang="en-US" sz="36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15</a:t>
            </a:r>
            <a:endParaRPr 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亞當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的第七世孫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以諾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，也曾經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預言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這些人說：“看，主必同他的千萬聖者降臨， </a:t>
            </a: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要審判眾人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，又要定所有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不敬虔的人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的罪，因為他們妄行各樣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不敬虔的事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，並且說了種種剛愎的話頂撞　神。</a:t>
            </a: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”</a:t>
            </a:r>
            <a:endParaRPr lang="en-US" sz="3200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176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彼得後書 </a:t>
            </a:r>
            <a:r>
              <a:rPr lang="en-US" altLang="ja-JP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1:</a:t>
            </a:r>
            <a:r>
              <a:rPr lang="en-US" altLang="ja-JP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10</a:t>
            </a:r>
            <a:r>
              <a:rPr lang="en-US" altLang="ja-JP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a</a:t>
            </a:r>
            <a:endParaRPr lang="en-US" altLang="zh-TW" sz="3200" dirty="0" smtClean="0">
              <a:solidFill>
                <a:prstClr val="black"/>
              </a:solidFill>
              <a:latin typeface="Heiti TC Medium"/>
              <a:ea typeface="Heiti TC Medium"/>
              <a:cs typeface="Heiti TC Medium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所以弟兄們，要</a:t>
            </a:r>
            <a:r>
              <a:rPr lang="zh-TW" altLang="en-US" sz="4000" u="sng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更加努力</a:t>
            </a:r>
            <a:r>
              <a:rPr lang="zh-TW" altLang="en-US" sz="40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，使你們所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蒙的</a:t>
            </a:r>
            <a:r>
              <a:rPr lang="zh-TW" altLang="en-US" sz="40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呼召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和</a:t>
            </a:r>
            <a:r>
              <a:rPr lang="zh-TW" altLang="en-US" sz="40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揀選</a:t>
            </a:r>
            <a:r>
              <a:rPr lang="zh-TW" altLang="en-US" sz="4000" u="sng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堅定</a:t>
            </a:r>
            <a:r>
              <a:rPr lang="zh-TW" altLang="en-US" sz="4000" u="sng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不移</a:t>
            </a:r>
            <a:r>
              <a:rPr lang="zh-TW" altLang="en-US" sz="40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。</a:t>
            </a:r>
            <a:endParaRPr lang="en-US" sz="4000" dirty="0">
              <a:latin typeface="Heiti TC Medium"/>
              <a:ea typeface="Heiti TC Medium"/>
              <a:cs typeface="Heiti TC Medium"/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920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Heiti TC Medium"/>
                <a:ea typeface="Heiti TC Medium"/>
                <a:cs typeface="Heiti TC Medium"/>
              </a:rPr>
              <a:t>導航會</a:t>
            </a:r>
            <a:r>
              <a:rPr lang="zh-TW" altLang="en-US" sz="4800" dirty="0">
                <a:effectLst>
                  <a:outerShdw blurRad="38100" dist="38100" dir="2700000" algn="tl">
                    <a:srgbClr val="1F497D"/>
                  </a:outerShdw>
                </a:effectLst>
                <a:latin typeface="Heiti TC Medium"/>
                <a:ea typeface="Heiti TC Medium"/>
                <a:cs typeface="Heiti TC Medium"/>
              </a:rPr>
              <a:t>的呼召</a:t>
            </a:r>
            <a:endParaRPr 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36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在</a:t>
            </a:r>
            <a:r>
              <a:rPr lang="zh-TW" altLang="en-US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未信者中</a:t>
            </a:r>
            <a:r>
              <a:rPr lang="en-US" altLang="zh-TW" sz="36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lang="en-US" altLang="zh-TW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(Where)</a:t>
            </a:r>
            <a:endParaRPr lang="en-US" altLang="zh-TW" sz="36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pPr>
              <a:buNone/>
            </a:pPr>
            <a:r>
              <a:rPr lang="zh-TW" altLang="en-US" sz="36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活出</a:t>
            </a:r>
            <a:r>
              <a:rPr lang="zh-TW" altLang="en-US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基督，倍加門徒</a:t>
            </a:r>
            <a:r>
              <a:rPr lang="en-US" altLang="zh-TW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(What)</a:t>
            </a:r>
            <a:endParaRPr lang="en-US" altLang="zh-TW" sz="36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pPr>
              <a:buNone/>
            </a:pPr>
            <a:r>
              <a:rPr lang="zh-TW" altLang="en-US" sz="36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經由代代相傳的屬靈</a:t>
            </a:r>
            <a:r>
              <a:rPr lang="zh-TW" altLang="en-US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工人</a:t>
            </a:r>
            <a:r>
              <a:rPr lang="en-US" altLang="zh-TW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(How)</a:t>
            </a:r>
            <a:endParaRPr lang="zh-TW" altLang="en-US" sz="36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pPr>
              <a:buNone/>
            </a:pPr>
            <a:r>
              <a:rPr lang="zh-TW" altLang="en-US" sz="36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推展耶穌的天國</a:t>
            </a:r>
            <a:r>
              <a:rPr lang="zh-TW" altLang="en-US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福音</a:t>
            </a:r>
            <a:r>
              <a:rPr lang="en-US" altLang="zh-TW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(What)</a:t>
            </a:r>
            <a:endParaRPr lang="zh-TW" altLang="en-US" sz="36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pPr>
              <a:buNone/>
            </a:pPr>
            <a:r>
              <a:rPr lang="zh-TW" altLang="en-US" sz="36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使萬民得</a:t>
            </a:r>
            <a:r>
              <a:rPr lang="zh-TW" altLang="en-US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福</a:t>
            </a:r>
            <a:r>
              <a:rPr lang="en-US" altLang="zh-TW" sz="36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(Why)</a:t>
            </a:r>
            <a:endParaRPr lang="zh-TW" altLang="en-US" sz="36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z="4800" dirty="0">
                <a:latin typeface="Heiti TC Medium"/>
                <a:ea typeface="Heiti TC Medium"/>
                <a:cs typeface="Heiti TC Medium"/>
              </a:rPr>
              <a:t>Jim Downing - 103</a:t>
            </a:r>
            <a:endParaRPr kumimoji="1"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sz="4000" i="1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“</a:t>
            </a:r>
            <a:r>
              <a:rPr kumimoji="1" lang="zh-TW" altLang="en-US" sz="4000" i="1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不要只談過去，</a:t>
            </a:r>
          </a:p>
          <a:p>
            <a:pPr marL="0" indent="0">
              <a:buNone/>
            </a:pPr>
            <a:r>
              <a:rPr kumimoji="1" lang="zh-TW" altLang="en-US" sz="4000" i="1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要談現在！</a:t>
            </a:r>
            <a:r>
              <a:rPr kumimoji="1" lang="en-US" altLang="zh-TW" sz="4000" i="1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”</a:t>
            </a:r>
          </a:p>
          <a:p>
            <a:pPr marL="0" indent="0">
              <a:buNone/>
            </a:pPr>
            <a:endParaRPr kumimoji="1" lang="zh-TW" altLang="en-US" sz="3200" dirty="0">
              <a:solidFill>
                <a:srgbClr val="000000"/>
              </a:solidFill>
            </a:endParaRPr>
          </a:p>
        </p:txBody>
      </p:sp>
      <p:pic>
        <p:nvPicPr>
          <p:cNvPr id="4" name="圖片 3" descr="Jim-Down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44" y="2392178"/>
            <a:ext cx="3361244" cy="409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z="4800" dirty="0" smtClean="0">
                <a:latin typeface="Heiti TC Medium"/>
                <a:ea typeface="Heiti TC Medium"/>
                <a:cs typeface="Heiti TC Medium"/>
              </a:rPr>
              <a:t>Jim Downing - 103</a:t>
            </a:r>
            <a:endParaRPr kumimoji="1" lang="zh-TW" alt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仍然參與學生事工</a:t>
            </a:r>
            <a:endParaRPr kumimoji="1" lang="en-US" altLang="zh-TW" sz="32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門徒事工上不缺席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，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</a:t>
            </a:r>
          </a:p>
          <a:p>
            <a:pPr marL="0" indent="0">
              <a:buNone/>
            </a:pP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 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也不退休</a:t>
            </a:r>
            <a:endParaRPr kumimoji="1" lang="en-US" altLang="zh-TW" sz="32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活到老學到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老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!</a:t>
            </a:r>
            <a:endParaRPr kumimoji="1" lang="en-US" altLang="zh-TW" sz="32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pPr marL="0" indent="0">
              <a:buNone/>
            </a:pPr>
            <a:endParaRPr kumimoji="1" lang="zh-TW" altLang="en-US" sz="3200" dirty="0">
              <a:solidFill>
                <a:srgbClr val="000000"/>
              </a:solidFill>
            </a:endParaRPr>
          </a:p>
        </p:txBody>
      </p:sp>
      <p:pic>
        <p:nvPicPr>
          <p:cNvPr id="4" name="圖片 3" descr="Jim-Down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44" y="2392178"/>
            <a:ext cx="3361244" cy="409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806203"/>
          </a:xfrm>
        </p:spPr>
        <p:txBody>
          <a:bodyPr/>
          <a:lstStyle/>
          <a:p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/>
            </a:r>
            <a:br>
              <a:rPr lang="zh-TW" altLang="en-US" sz="4800" dirty="0" smtClean="0">
                <a:latin typeface="Heiti TC Medium"/>
                <a:ea typeface="Heiti TC Medium"/>
                <a:cs typeface="Heiti TC Medium"/>
              </a:rPr>
            </a:br>
            <a:r>
              <a:rPr lang="en-US" altLang="zh-TW" sz="4800" dirty="0" smtClean="0">
                <a:latin typeface="Heiti TC Medium"/>
                <a:ea typeface="Heiti TC Medium"/>
                <a:cs typeface="Heiti TC Medium"/>
              </a:rPr>
              <a:t>“</a:t>
            </a:r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>到底的愛</a:t>
            </a:r>
            <a:r>
              <a:rPr lang="en-US" altLang="zh-TW" sz="4800" dirty="0" smtClean="0">
                <a:latin typeface="Heiti TC Medium"/>
                <a:ea typeface="Heiti TC Medium"/>
                <a:cs typeface="Heiti TC Medium"/>
              </a:rPr>
              <a:t>”</a:t>
            </a:r>
            <a:r>
              <a:rPr lang="zh-TW" altLang="en-US" sz="4800" dirty="0" smtClean="0">
                <a:latin typeface="Heiti TC Medium"/>
                <a:ea typeface="Heiti TC Medium"/>
                <a:cs typeface="Heiti TC Medium"/>
              </a:rPr>
              <a:t/>
            </a:r>
            <a:br>
              <a:rPr lang="zh-TW" altLang="en-US" sz="4800" dirty="0" smtClean="0">
                <a:latin typeface="Heiti TC Medium"/>
                <a:ea typeface="Heiti TC Medium"/>
                <a:cs typeface="Heiti TC Medium"/>
              </a:rPr>
            </a:br>
            <a:r>
              <a:rPr lang="en-US" sz="3600" dirty="0" smtClean="0">
                <a:solidFill>
                  <a:srgbClr val="FFFFFF"/>
                </a:solidFill>
                <a:latin typeface="HelveticaNeue-Medium"/>
              </a:rPr>
              <a:t>约翰福音 </a:t>
            </a:r>
            <a:r>
              <a:rPr lang="en-US" sz="3600" dirty="0">
                <a:solidFill>
                  <a:srgbClr val="FFFFFF"/>
                </a:solidFill>
                <a:latin typeface="HelveticaNeue-Medium"/>
              </a:rPr>
              <a:t>13:1</a:t>
            </a:r>
            <a:r>
              <a:rPr lang="en-US" sz="4800" dirty="0">
                <a:solidFill>
                  <a:prstClr val="black"/>
                </a:solidFill>
                <a:latin typeface="HelveticaNeue-Medium"/>
              </a:rPr>
              <a:t/>
            </a:r>
            <a:br>
              <a:rPr lang="en-US" sz="4800" dirty="0">
                <a:solidFill>
                  <a:prstClr val="black"/>
                </a:solidFill>
                <a:latin typeface="HelveticaNeue-Medium"/>
              </a:rPr>
            </a:br>
            <a:endParaRPr 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逾</a:t>
            </a:r>
            <a:r>
              <a:rPr lang="zh-TW" altLang="en-US" sz="36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越節以前，耶穌知道自己離開這世界回到父那裡去的時候到了。他既然</a:t>
            </a:r>
            <a:r>
              <a:rPr lang="zh-TW" altLang="en-US" sz="36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愛世上屬於自己的人</a:t>
            </a:r>
            <a:r>
              <a:rPr lang="zh-TW" altLang="en-US" sz="36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，就</a:t>
            </a:r>
            <a:r>
              <a:rPr lang="zh-TW" altLang="en-US" sz="36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愛他們到底。</a:t>
            </a:r>
            <a:endParaRPr lang="en-US" sz="3600" dirty="0">
              <a:solidFill>
                <a:srgbClr val="FF0000"/>
              </a:solidFill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879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latin typeface="Heiti TC Medium"/>
                <a:ea typeface="Heiti TC Medium"/>
                <a:cs typeface="Heiti TC Medium"/>
              </a:rPr>
              <a:t>反思與應</a:t>
            </a:r>
            <a:r>
              <a:rPr lang="zh-TW" altLang="en-US" sz="6000" dirty="0" smtClean="0">
                <a:latin typeface="Heiti TC Medium"/>
                <a:ea typeface="Heiti TC Medium"/>
                <a:cs typeface="Heiti TC Medium"/>
              </a:rPr>
              <a:t>用</a:t>
            </a:r>
            <a:endParaRPr kumimoji="1" lang="zh-TW" altLang="en-US" sz="60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TW" altLang="en-US" sz="3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在聖經裡畫下完美句點的人少，</a:t>
            </a:r>
            <a:r>
              <a:rPr lang="zh-TW" altLang="en-US" sz="36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我們可以向他們學什麼</a:t>
            </a:r>
            <a:r>
              <a:rPr lang="zh-TW" altLang="en-US" sz="36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？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如何建立畫下完美句點</a:t>
            </a:r>
            <a:r>
              <a:rPr lang="zh-TW" altLang="en-US" sz="3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的生命？</a:t>
            </a:r>
            <a:endParaRPr lang="en-US" sz="3600" dirty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9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>
                <a:latin typeface="Heiti TC Medium"/>
                <a:ea typeface="Heiti TC Medium"/>
                <a:cs typeface="Heiti TC Medium"/>
              </a:rPr>
              <a:t>少數領袖劃下完美的句點</a:t>
            </a:r>
            <a:endParaRPr kumimoji="1" lang="zh-TW" alt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35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南北兩國國王：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南國</a:t>
            </a:r>
            <a:r>
              <a:rPr lang="en-US" altLang="zh-TW" sz="35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20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人，北國</a:t>
            </a:r>
            <a:r>
              <a:rPr lang="en-US" altLang="zh-TW" sz="35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19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人</a:t>
            </a:r>
            <a:endParaRPr lang="en-US" altLang="zh-TW" sz="3500" dirty="0" smtClean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zh-TW" altLang="en-US" sz="35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愛</a:t>
            </a:r>
            <a:r>
              <a:rPr lang="zh-TW" altLang="en-US" sz="35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神守住</a:t>
            </a:r>
            <a:r>
              <a:rPr lang="zh-TW" altLang="en-US" sz="35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信仰的</a:t>
            </a:r>
            <a:r>
              <a:rPr lang="en-US" altLang="zh-TW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lang="en-US" altLang="zh-TW" sz="35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: </a:t>
            </a:r>
            <a:r>
              <a:rPr lang="en-US" altLang="zh-TW" sz="35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39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人中只有</a:t>
            </a:r>
            <a:r>
              <a:rPr lang="zh-TW" altLang="zh-TW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3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人（？）</a:t>
            </a:r>
            <a:endParaRPr lang="en-US" altLang="zh-TW" sz="35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zh-TW" altLang="en-US" sz="35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登</a:t>
            </a:r>
            <a:r>
              <a:rPr lang="zh-TW" altLang="en-US" sz="35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位時：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「行耶和華他神眼中看為善為正的事」</a:t>
            </a:r>
            <a:endParaRPr lang="en-US" altLang="zh-TW" sz="35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zh-TW" altLang="en-US" sz="35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終結</a:t>
            </a:r>
            <a:r>
              <a:rPr lang="zh-TW" altLang="en-US" sz="35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時：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「只是邱壇沒有廢除」「離棄耶和華</a:t>
            </a:r>
            <a:r>
              <a:rPr lang="zh-TW" altLang="en-US" sz="35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」</a:t>
            </a:r>
            <a:r>
              <a:rPr lang="en-US" altLang="zh-TW" sz="35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lang="zh-TW" altLang="zh-TW" sz="35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「</a:t>
            </a:r>
            <a:r>
              <a:rPr lang="zh-TW" altLang="en-US" sz="35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干犯耶和華的神</a:t>
            </a:r>
            <a:r>
              <a:rPr lang="zh-TW" altLang="en-US" sz="35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」</a:t>
            </a:r>
            <a:endParaRPr lang="en-US" altLang="zh-TW" sz="35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endParaRPr lang="en-US" altLang="zh-TW" dirty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05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>
                <a:latin typeface="Heiti TC Medium"/>
                <a:ea typeface="Heiti TC Medium"/>
                <a:cs typeface="Heiti TC Medium"/>
              </a:rPr>
              <a:t>少數領袖劃下完美的句點</a:t>
            </a:r>
            <a:endParaRPr kumimoji="1" lang="zh-TW" alt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亞撒</a:t>
            </a:r>
            <a:r>
              <a:rPr lang="zh-TW" altLang="en-US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王 </a:t>
            </a:r>
            <a:r>
              <a:rPr lang="en-US" altLang="zh-TW" sz="4600" dirty="0" err="1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Asa</a:t>
            </a:r>
            <a:r>
              <a:rPr lang="en-US" altLang="zh-TW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  </a:t>
            </a:r>
            <a:r>
              <a:rPr lang="en-US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(</a:t>
            </a:r>
            <a:r>
              <a:rPr lang="zh-TW" altLang="en-US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歷下</a:t>
            </a:r>
            <a:r>
              <a:rPr lang="en-US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 14</a:t>
            </a:r>
            <a:r>
              <a:rPr lang="en-US" altLang="zh-TW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:</a:t>
            </a:r>
            <a:r>
              <a:rPr lang="en-US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2; 16:12)</a:t>
            </a:r>
            <a:r>
              <a:rPr lang="zh-TW" altLang="en-US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  </a:t>
            </a:r>
            <a:endParaRPr lang="zh-TW" altLang="en-US" sz="4600" dirty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zh-TW" altLang="en-US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約沙法王 </a:t>
            </a:r>
            <a:r>
              <a:rPr lang="en-US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Jehoshaphat (17:3-4; 20:32, 35)</a:t>
            </a:r>
            <a:endParaRPr lang="zh-TW" altLang="en-US" sz="4600" dirty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zh-TW" altLang="en-US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約阿施 </a:t>
            </a:r>
            <a:r>
              <a:rPr lang="en-US" altLang="zh-TW" sz="4600" dirty="0" err="1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Joash</a:t>
            </a:r>
            <a:r>
              <a:rPr lang="en-US" altLang="zh-TW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  </a:t>
            </a:r>
            <a:r>
              <a:rPr lang="en-US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(</a:t>
            </a:r>
            <a:r>
              <a:rPr lang="x-none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24:2, 18)</a:t>
            </a:r>
            <a:endParaRPr lang="zh-TW" altLang="en-US" sz="4600" dirty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zh-TW" altLang="en-US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亞瑪謝 </a:t>
            </a:r>
            <a:r>
              <a:rPr lang="en-US" altLang="zh-TW" sz="4600" dirty="0" err="1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Amaziah</a:t>
            </a:r>
            <a:r>
              <a:rPr lang="en-US" altLang="zh-TW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  </a:t>
            </a:r>
            <a:r>
              <a:rPr lang="en-US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(</a:t>
            </a:r>
            <a:r>
              <a:rPr lang="x-none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25:2, 27)</a:t>
            </a:r>
            <a:endParaRPr lang="zh-TW" altLang="en-US" sz="4600" dirty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zh-TW" altLang="en-US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烏西雅  </a:t>
            </a:r>
            <a:r>
              <a:rPr lang="en-US" altLang="zh-TW" sz="4600" dirty="0" err="1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Uzziah</a:t>
            </a:r>
            <a:r>
              <a:rPr lang="en-US" altLang="zh-TW" sz="46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  </a:t>
            </a:r>
            <a:r>
              <a:rPr lang="en-US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(</a:t>
            </a:r>
            <a:r>
              <a:rPr lang="x-none" altLang="zh-TW" sz="46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26:4, 16)</a:t>
            </a:r>
            <a:endParaRPr kumimoji="1" lang="en-US" altLang="zh-TW" sz="4600" dirty="0" smtClean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2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>
                <a:latin typeface="Heiti TC Medium"/>
                <a:ea typeface="Heiti TC Medium"/>
                <a:cs typeface="Heiti TC Medium"/>
              </a:rPr>
              <a:t>劃下完美的句點的阻礙</a:t>
            </a:r>
            <a:endParaRPr kumimoji="1" lang="zh-TW" alt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財務</a:t>
            </a:r>
            <a:r>
              <a:rPr kumimoji="1" lang="en-US" altLang="zh-TW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kumimoji="1" lang="en-US" altLang="zh-TW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: </a:t>
            </a:r>
            <a:r>
              <a:rPr kumimoji="1" lang="zh-TW" altLang="en-US" sz="32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基甸（士</a:t>
            </a:r>
            <a:r>
              <a:rPr kumimoji="1" lang="en-US" altLang="zh-TW" sz="32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8:22-27, </a:t>
            </a:r>
            <a:r>
              <a:rPr kumimoji="1" lang="zh-TW" altLang="en-US" sz="32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亞拿尼亞及撒非喇（徒</a:t>
            </a:r>
            <a:r>
              <a:rPr kumimoji="1" lang="en-US" altLang="zh-TW" sz="32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5</a:t>
            </a:r>
            <a:r>
              <a:rPr kumimoji="1" lang="zh-TW" altLang="en-US" sz="32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）</a:t>
            </a:r>
            <a:endParaRPr kumimoji="1" lang="en-US" altLang="zh-TW" sz="3200" dirty="0" smtClean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kumimoji="1"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濫用權柄</a:t>
            </a:r>
            <a:r>
              <a:rPr kumimoji="1" lang="en-US" altLang="zh-TW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kumimoji="1" lang="en-US" altLang="zh-TW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: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掃羅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,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烏西雅（代下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26:16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）</a:t>
            </a:r>
            <a:endParaRPr kumimoji="1" lang="en-US" altLang="zh-TW" sz="3200" dirty="0" smtClean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kumimoji="1"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驕傲</a:t>
            </a:r>
            <a:r>
              <a:rPr kumimoji="1" lang="en-US" altLang="zh-TW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kumimoji="1" lang="en-US" altLang="zh-TW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: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大衛（代下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21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）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,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希西家（賽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39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）</a:t>
            </a:r>
            <a:endParaRPr kumimoji="1" lang="en-US" altLang="zh-TW" sz="3200" dirty="0" smtClean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pPr marL="0" indent="0">
              <a:buNone/>
            </a:pP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474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>
                <a:latin typeface="Heiti TC Medium"/>
                <a:ea typeface="Heiti TC Medium"/>
                <a:cs typeface="Heiti TC Medium"/>
              </a:rPr>
              <a:t>劃下完美的句點的阻礙</a:t>
            </a:r>
            <a:endParaRPr kumimoji="1" lang="zh-TW" alt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不正當</a:t>
            </a:r>
            <a:r>
              <a:rPr kumimoji="1"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的性</a:t>
            </a:r>
            <a:r>
              <a:rPr kumimoji="1"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行為</a:t>
            </a:r>
            <a:r>
              <a:rPr kumimoji="1" lang="en-US" altLang="zh-TW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kumimoji="1" lang="en-US" altLang="zh-TW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: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大衛</a:t>
            </a:r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（撒下</a:t>
            </a:r>
            <a:r>
              <a:rPr kumimoji="1" lang="en-US" altLang="zh-TW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11</a:t>
            </a:r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）</a:t>
            </a:r>
            <a:endParaRPr kumimoji="1" lang="en-US" altLang="zh-TW" sz="32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kumimoji="1"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家庭關係</a:t>
            </a:r>
            <a:r>
              <a:rPr kumimoji="1" lang="en-US" altLang="zh-TW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kumimoji="1" lang="en-US" altLang="zh-TW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: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以</a:t>
            </a:r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利（撒上</a:t>
            </a:r>
            <a:r>
              <a:rPr kumimoji="1" lang="en-US" altLang="zh-TW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2-4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）</a:t>
            </a:r>
            <a:r>
              <a:rPr kumimoji="1" lang="en-US" altLang="zh-TW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,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所</a:t>
            </a:r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羅門（王下</a:t>
            </a:r>
            <a:r>
              <a:rPr kumimoji="1" lang="en-US" altLang="zh-TW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11</a:t>
            </a:r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）</a:t>
            </a:r>
            <a:endParaRPr kumimoji="1" lang="en-US" altLang="zh-TW" sz="32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kumimoji="1" lang="en-US" altLang="zh-TW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kumimoji="1" lang="zh-TW" altLang="en-US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野心</a:t>
            </a:r>
            <a:r>
              <a:rPr kumimoji="1" lang="en-US" altLang="zh-TW" sz="32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 : </a:t>
            </a:r>
            <a:r>
              <a:rPr kumimoji="1" lang="zh-TW" altLang="en-US" sz="32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押沙</a:t>
            </a:r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龍（撒下</a:t>
            </a:r>
            <a:r>
              <a:rPr kumimoji="1" lang="en-US" altLang="zh-TW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15-18</a:t>
            </a:r>
            <a:r>
              <a:rPr kumimoji="1" lang="zh-TW" altLang="en-US" sz="32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）</a:t>
            </a:r>
            <a:endParaRPr kumimoji="1" lang="en-US" altLang="zh-TW" sz="3200" dirty="0">
              <a:solidFill>
                <a:srgbClr val="000000"/>
              </a:solidFill>
              <a:latin typeface="Heiti TC Medium"/>
              <a:ea typeface="Heiti TC Medium"/>
              <a:cs typeface="Heiti TC Medium"/>
            </a:endParaRPr>
          </a:p>
          <a:p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3753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dirty="0" smtClean="0">
                <a:latin typeface="Heiti TC Medium"/>
                <a:ea typeface="Heiti TC Medium"/>
                <a:cs typeface="Heiti TC Medium"/>
              </a:rPr>
              <a:t>活在當下的</a:t>
            </a:r>
            <a:r>
              <a:rPr kumimoji="1" lang="en-US" altLang="zh-TW" sz="4800" dirty="0" smtClean="0">
                <a:latin typeface="Heiti TC Medium"/>
                <a:ea typeface="Heiti TC Medium"/>
                <a:cs typeface="Heiti TC Medium"/>
              </a:rPr>
              <a:t> 3C</a:t>
            </a:r>
            <a:endParaRPr 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Commitment  </a:t>
            </a:r>
            <a:r>
              <a:rPr lang="zh-TW" altLang="en-US" sz="40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獻</a:t>
            </a:r>
            <a:r>
              <a:rPr lang="zh-TW" altLang="en-US" sz="40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身</a:t>
            </a:r>
            <a:endParaRPr lang="en-US" altLang="zh-TW" sz="4000" dirty="0">
              <a:solidFill>
                <a:srgbClr val="FF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en-US" altLang="zh-TW" sz="40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Consecration </a:t>
            </a:r>
            <a:r>
              <a:rPr lang="en-US" altLang="zh-TW" sz="40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獻</a:t>
            </a:r>
            <a:r>
              <a:rPr lang="zh-TW" altLang="en-US" sz="40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心</a:t>
            </a:r>
            <a:endParaRPr lang="en-US" altLang="zh-TW" sz="4000" dirty="0">
              <a:solidFill>
                <a:srgbClr val="FF0000"/>
              </a:solidFill>
              <a:latin typeface="Heiti TC Medium"/>
              <a:ea typeface="Heiti TC Medium"/>
              <a:cs typeface="Heiti TC Medium"/>
            </a:endParaRPr>
          </a:p>
          <a:p>
            <a:r>
              <a:rPr lang="en-US" altLang="zh-TW" sz="40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Conviction    </a:t>
            </a:r>
            <a:r>
              <a:rPr lang="en-US" altLang="zh-TW" sz="40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確信</a:t>
            </a:r>
            <a:endParaRPr lang="zh-TW" altLang="en-US" sz="4000" dirty="0">
              <a:solidFill>
                <a:srgbClr val="FF0000"/>
              </a:solidFill>
              <a:latin typeface="Heiti TC Medium"/>
              <a:ea typeface="Heiti TC Medium"/>
              <a:cs typeface="Heiti TC Mediu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796725"/>
          </a:xfrm>
        </p:spPr>
        <p:txBody>
          <a:bodyPr/>
          <a:lstStyle/>
          <a:p>
            <a:r>
              <a:rPr kumimoji="1" lang="zh-TW" altLang="en-US" sz="4800" dirty="0" smtClean="0">
                <a:latin typeface="Heiti TC Medium"/>
                <a:ea typeface="Heiti TC Medium"/>
                <a:cs typeface="Heiti TC Medium"/>
              </a:rPr>
              <a:t>活在當下</a:t>
            </a:r>
            <a:br>
              <a:rPr kumimoji="1" lang="zh-TW" altLang="en-US" sz="4800" dirty="0" smtClean="0">
                <a:latin typeface="Heiti TC Medium"/>
                <a:ea typeface="Heiti TC Medium"/>
                <a:cs typeface="Heiti TC Medium"/>
              </a:rPr>
            </a:br>
            <a:r>
              <a:rPr lang="en-US" sz="3600" dirty="0" smtClean="0">
                <a:latin typeface="Heiti TC Medium"/>
                <a:ea typeface="Heiti TC Medium"/>
                <a:cs typeface="Heiti TC Medium"/>
              </a:rPr>
              <a:t>羅馬</a:t>
            </a:r>
            <a:r>
              <a:rPr lang="en-US" sz="3600" dirty="0">
                <a:latin typeface="Heiti TC Medium"/>
                <a:ea typeface="Heiti TC Medium"/>
                <a:cs typeface="Heiti TC Medium"/>
              </a:rPr>
              <a:t>書 12:1-</a:t>
            </a:r>
            <a:r>
              <a:rPr lang="en-US" sz="3600" dirty="0" smtClean="0">
                <a:latin typeface="Heiti TC Medium"/>
                <a:ea typeface="Heiti TC Medium"/>
                <a:cs typeface="Heiti TC Medium"/>
              </a:rPr>
              <a:t>2</a:t>
            </a:r>
            <a:endParaRPr lang="en-US" sz="36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1 </a:t>
            </a:r>
            <a:r>
              <a:rPr lang="zh-TW" altLang="en-US" sz="3200" dirty="0" smtClean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所以弟兄們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，我以神的慈悲勸你們，將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身體獻上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，當做活祭，是聖潔的，是神所喜悅的，你們如此侍奉乃是理所當然的。 </a:t>
            </a:r>
            <a:r>
              <a:rPr lang="en-US" altLang="zh-TW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2 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不要效法這個世界，只</a:t>
            </a:r>
            <a:r>
              <a:rPr lang="zh-TW" altLang="en-US" sz="32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要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心意更新而變化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，叫你們察驗何為神的善良、純全、</a:t>
            </a:r>
            <a:r>
              <a:rPr lang="zh-TW" altLang="en-US" sz="3200" dirty="0">
                <a:solidFill>
                  <a:srgbClr val="FF0000"/>
                </a:solidFill>
                <a:latin typeface="Heiti TC Medium"/>
                <a:ea typeface="Heiti TC Medium"/>
                <a:cs typeface="Heiti TC Medium"/>
              </a:rPr>
              <a:t>可喜悅的旨意</a:t>
            </a:r>
            <a:r>
              <a:rPr lang="zh-TW" altLang="en-US" sz="3200" dirty="0">
                <a:solidFill>
                  <a:prstClr val="black"/>
                </a:solidFill>
                <a:latin typeface="Heiti TC Medium"/>
                <a:ea typeface="Heiti TC Medium"/>
                <a:cs typeface="Heiti TC Medium"/>
              </a:rPr>
              <a:t>。</a:t>
            </a:r>
            <a:endParaRPr lang="en-US" sz="3200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604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effectLst>
                  <a:outerShdw blurRad="38100" dist="38100" dir="2700000" algn="tl">
                    <a:srgbClr val="DDDDDD"/>
                  </a:outerShdw>
                </a:effectLst>
                <a:latin typeface="Heiti TC Medium"/>
                <a:ea typeface="Heiti TC Medium"/>
                <a:cs typeface="Heiti TC Medium"/>
              </a:rPr>
              <a:t>以諾  </a:t>
            </a:r>
            <a:r>
              <a:rPr lang="en-US" altLang="zh-TW" sz="4800" dirty="0">
                <a:effectLst>
                  <a:outerShdw blurRad="38100" dist="38100" dir="2700000" algn="tl">
                    <a:srgbClr val="DDDDDD"/>
                  </a:outerShdw>
                </a:effectLst>
                <a:latin typeface="Heiti TC Medium"/>
                <a:ea typeface="Heiti TC Medium"/>
                <a:cs typeface="Heiti TC Medium"/>
              </a:rPr>
              <a:t>Enoch </a:t>
            </a:r>
            <a:endParaRPr lang="en-US" sz="4800" dirty="0">
              <a:latin typeface="Heiti TC Medium"/>
              <a:ea typeface="Heiti TC Medium"/>
              <a:cs typeface="Heiti T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z="40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創世記</a:t>
            </a:r>
            <a:r>
              <a:rPr lang="en-US" altLang="ja-JP" sz="40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5:21-</a:t>
            </a:r>
            <a:r>
              <a:rPr lang="en-US" sz="4000" dirty="0" smtClean="0">
                <a:solidFill>
                  <a:schemeClr val="tx1"/>
                </a:solidFill>
                <a:latin typeface="Heiti TC Medium"/>
                <a:ea typeface="Heiti TC Medium"/>
                <a:cs typeface="Heiti TC Medium"/>
              </a:rPr>
              <a:t>24</a:t>
            </a:r>
          </a:p>
          <a:p>
            <a:pPr>
              <a:defRPr/>
            </a:pPr>
            <a:r>
              <a:rPr lang="zh-TW" altLang="en-US" sz="40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希伯來書</a:t>
            </a:r>
            <a:r>
              <a:rPr lang="en-US" altLang="zh-TW" sz="40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11:5-</a:t>
            </a:r>
            <a:r>
              <a:rPr lang="en-US" sz="40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6</a:t>
            </a:r>
            <a:endParaRPr lang="zh-TW" altLang="en-US" sz="4000" dirty="0">
              <a:solidFill>
                <a:schemeClr val="tx1"/>
              </a:solidFill>
              <a:latin typeface="Heiti TC Medium"/>
              <a:ea typeface="Heiti TC Medium"/>
              <a:cs typeface="Heiti TC Medium"/>
            </a:endParaRPr>
          </a:p>
          <a:p>
            <a:pPr>
              <a:defRPr/>
            </a:pPr>
            <a:r>
              <a:rPr lang="en-US" sz="4000" dirty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猶大書 14-</a:t>
            </a:r>
            <a:r>
              <a:rPr lang="en-US" sz="4000" dirty="0" smtClean="0">
                <a:solidFill>
                  <a:srgbClr val="000000"/>
                </a:solidFill>
                <a:latin typeface="Heiti TC Medium"/>
                <a:ea typeface="Heiti TC Medium"/>
                <a:cs typeface="Heiti TC Medium"/>
              </a:rPr>
              <a:t>16</a:t>
            </a:r>
            <a:endParaRPr lang="en-US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472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860</TotalTime>
  <Words>580</Words>
  <Application>Microsoft Macintosh PowerPoint</Application>
  <PresentationFormat>如螢幕大小 (4:3)</PresentationFormat>
  <Paragraphs>66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Calibri</vt:lpstr>
      <vt:lpstr>Calisto MT</vt:lpstr>
      <vt:lpstr>Heiti TC Medium</vt:lpstr>
      <vt:lpstr>HelveticaNeue-Medium</vt:lpstr>
      <vt:lpstr>Wingdings</vt:lpstr>
      <vt:lpstr>新細明體</vt:lpstr>
      <vt:lpstr>Genesis</vt:lpstr>
      <vt:lpstr>劃下完美句點 Finishing Well</vt:lpstr>
      <vt:lpstr> “到底的愛” 约翰福音 13:1 </vt:lpstr>
      <vt:lpstr>少數領袖劃下完美的句點</vt:lpstr>
      <vt:lpstr>少數領袖劃下完美的句點</vt:lpstr>
      <vt:lpstr>劃下完美的句點的阻礙</vt:lpstr>
      <vt:lpstr>劃下完美的句點的阻礙</vt:lpstr>
      <vt:lpstr>活在當下的 3C</vt:lpstr>
      <vt:lpstr>活在當下 羅馬書 12:1-2</vt:lpstr>
      <vt:lpstr>以諾  Enoch </vt:lpstr>
      <vt:lpstr>1. 以諾和　神同行 創世記 5:21-24 </vt:lpstr>
      <vt:lpstr>PowerPoint 簡報</vt:lpstr>
      <vt:lpstr>PowerPoint 簡報</vt:lpstr>
      <vt:lpstr>2. 以諾得了　神喜悅 希伯來書 11:5-6 </vt:lpstr>
      <vt:lpstr>PowerPoint 簡報</vt:lpstr>
      <vt:lpstr>3. 以諾服事了   神 猶大書 14-15</vt:lpstr>
      <vt:lpstr>PowerPoint 簡報</vt:lpstr>
      <vt:lpstr>導航會的呼召</vt:lpstr>
      <vt:lpstr>Jim Downing - 103</vt:lpstr>
      <vt:lpstr>Jim Downing - 103</vt:lpstr>
      <vt:lpstr>反思與應用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Life Well</dc:title>
  <dc:creator>Dan's Dan's</dc:creator>
  <cp:lastModifiedBy>Microsoft Office 使用者</cp:lastModifiedBy>
  <cp:revision>30</cp:revision>
  <cp:lastPrinted>2017-08-12T09:13:45Z</cp:lastPrinted>
  <dcterms:created xsi:type="dcterms:W3CDTF">2017-08-09T06:28:09Z</dcterms:created>
  <dcterms:modified xsi:type="dcterms:W3CDTF">2017-08-15T03:22:38Z</dcterms:modified>
</cp:coreProperties>
</file>