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21" r:id="rId13"/>
    <p:sldId id="315" r:id="rId14"/>
    <p:sldId id="316" r:id="rId15"/>
    <p:sldId id="318" r:id="rId16"/>
    <p:sldId id="319" r:id="rId17"/>
    <p:sldId id="322" r:id="rId18"/>
    <p:sldId id="323" r:id="rId19"/>
    <p:sldId id="29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29" d="100"/>
          <a:sy n="129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D36DB-57E4-4740-8103-E8B86CCA85CB}" type="datetimeFigureOut">
              <a:rPr lang="en-US" smtClean="0"/>
              <a:t>3/9/13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F2582-1823-D240-9425-CC745F05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2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F6D44-5325-4991-A63E-7B9C9F5C930A}" type="datetimeFigureOut">
              <a:rPr lang="en-US" smtClean="0"/>
              <a:t>3/9/13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8615E-DA17-48AD-8330-7003F8D1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9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8615E-DA17-48AD-8330-7003F8D175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5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7E42E6-976B-4DA5-B191-40FCFB2F1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D3B4F-0CCA-49F7-BD2A-0B9FF59C6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293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15244-D194-4113-8DFD-DD882FD00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95974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82E1D-1204-4CCA-851A-11560287C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508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B889-CA16-4ED7-B6D4-EC7A7406F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218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9CDC1-DC5E-4A1C-85D9-1A1CD56B2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7884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2A43-0173-4B1B-992B-3D180A4D1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6050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2252B-E9C7-4017-96BD-B82F08992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516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D1292-7B64-45DD-88A3-9839AE4EF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4898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B422-D686-4531-81A2-F56BCD775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825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CF99E-28A3-4A38-88FE-BF7F72184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895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A569F1A8-6132-424B-A642-EB5C9338AB9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 spd="slow">
    <p:plus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362200"/>
            <a:ext cx="6934200" cy="2362200"/>
          </a:xfrm>
        </p:spPr>
        <p:txBody>
          <a:bodyPr/>
          <a:lstStyle/>
          <a:p>
            <a:pPr algn="ctr"/>
            <a:r>
              <a:rPr lang="zh-TW" altLang="en-US" sz="5400" b="1" dirty="0" smtClean="0"/>
              <a:t>作耶穌的見證 </a:t>
            </a:r>
            <a:r>
              <a:rPr lang="en-US" altLang="zh-TW" sz="5400" b="1" dirty="0" smtClean="0"/>
              <a:t>… </a:t>
            </a:r>
            <a:br>
              <a:rPr lang="en-US" altLang="zh-TW" sz="5400" b="1" dirty="0" smtClean="0"/>
            </a:br>
            <a:r>
              <a:rPr lang="zh-TW" altLang="en-US" sz="5400" b="1" dirty="0"/>
              <a:t> </a:t>
            </a:r>
            <a:r>
              <a:rPr lang="zh-TW" altLang="en-US" sz="5400" b="1" dirty="0" smtClean="0"/>
              <a:t>         直到地極 </a:t>
            </a:r>
            <a:r>
              <a:rPr lang="en-US" altLang="zh-TW" sz="5400" b="1" dirty="0" smtClean="0"/>
              <a:t>!</a:t>
            </a:r>
            <a:r>
              <a:rPr lang="zh-TW" alt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sz="4000" b="1" dirty="0" smtClean="0"/>
              <a:t>第</a:t>
            </a:r>
            <a:r>
              <a:rPr lang="en-US" altLang="zh-TW" sz="4000" b="1" dirty="0" smtClean="0"/>
              <a:t>18</a:t>
            </a:r>
            <a:r>
              <a:rPr lang="zh-TW" altLang="en-US" sz="4000" b="1" dirty="0" smtClean="0"/>
              <a:t>講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25569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20</a:t>
            </a:r>
            <a:r>
              <a:rPr lang="zh-TW" altLang="en-US" u="sng" dirty="0">
                <a:solidFill>
                  <a:srgbClr val="800000"/>
                </a:solidFill>
              </a:rPr>
              <a:t>你們也知道</a:t>
            </a:r>
            <a:r>
              <a:rPr lang="zh-TW" altLang="en-US" dirty="0">
                <a:solidFill>
                  <a:srgbClr val="800000"/>
                </a:solidFill>
              </a:rPr>
              <a:t>，</a:t>
            </a:r>
            <a:r>
              <a:rPr lang="zh-TW" altLang="en-US" u="sng" dirty="0">
                <a:solidFill>
                  <a:srgbClr val="800000"/>
                </a:solidFill>
              </a:rPr>
              <a:t>我從來沒有留下一件有益的事</a:t>
            </a:r>
            <a:r>
              <a:rPr lang="zh-TW" altLang="en-US" dirty="0">
                <a:solidFill>
                  <a:srgbClr val="800000"/>
                </a:solidFill>
              </a:rPr>
              <a:t>，不在眾人面前或在家裡告訴你們，</a:t>
            </a:r>
            <a:r>
              <a:rPr lang="zh-TW" altLang="en-US" u="sng" dirty="0">
                <a:solidFill>
                  <a:srgbClr val="800000"/>
                </a:solidFill>
              </a:rPr>
              <a:t>教導你們</a:t>
            </a:r>
            <a:r>
              <a:rPr lang="zh-TW" altLang="en-US" dirty="0" smtClean="0">
                <a:solidFill>
                  <a:srgbClr val="800000"/>
                </a:solidFill>
              </a:rPr>
              <a:t>。</a:t>
            </a:r>
            <a:r>
              <a:rPr lang="en-US" dirty="0" smtClean="0">
                <a:solidFill>
                  <a:srgbClr val="800000"/>
                </a:solidFill>
              </a:rPr>
              <a:t>21</a:t>
            </a:r>
            <a:r>
              <a:rPr lang="zh-TW" altLang="en-US" u="sng" dirty="0">
                <a:solidFill>
                  <a:srgbClr val="800000"/>
                </a:solidFill>
              </a:rPr>
              <a:t>我對猶太人和希臘人</a:t>
            </a:r>
            <a:r>
              <a:rPr lang="zh-TW" altLang="en-US" u="sng" dirty="0">
                <a:solidFill>
                  <a:srgbClr val="FF0000"/>
                </a:solidFill>
              </a:rPr>
              <a:t>都作過見證，要他們悔改歸向　神，信靠我們的主耶穌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en-US" dirty="0" smtClean="0">
                <a:solidFill>
                  <a:srgbClr val="800000"/>
                </a:solidFill>
              </a:rPr>
              <a:t>22</a:t>
            </a:r>
            <a:r>
              <a:rPr lang="zh-TW" altLang="en-US" dirty="0">
                <a:solidFill>
                  <a:srgbClr val="800000"/>
                </a:solidFill>
              </a:rPr>
              <a:t>現在，</a:t>
            </a:r>
            <a:r>
              <a:rPr lang="zh-TW" altLang="en-US" u="sng" dirty="0">
                <a:solidFill>
                  <a:srgbClr val="800000"/>
                </a:solidFill>
              </a:rPr>
              <a:t>我的心靈受到催逼</a:t>
            </a:r>
            <a:r>
              <a:rPr lang="zh-TW" altLang="en-US" dirty="0">
                <a:solidFill>
                  <a:srgbClr val="800000"/>
                </a:solidFill>
              </a:rPr>
              <a:t>，要去耶路撒冷，我不知道在那裡會遭遇甚麼事</a:t>
            </a:r>
            <a:r>
              <a:rPr lang="zh-TW" altLang="en-US" dirty="0" smtClean="0">
                <a:solidFill>
                  <a:srgbClr val="800000"/>
                </a:solidFill>
              </a:rPr>
              <a:t>，</a:t>
            </a:r>
            <a:r>
              <a:rPr lang="en-US" dirty="0" smtClean="0">
                <a:solidFill>
                  <a:srgbClr val="800000"/>
                </a:solidFill>
              </a:rPr>
              <a:t>23</a:t>
            </a:r>
            <a:r>
              <a:rPr lang="zh-TW" altLang="en-US" dirty="0" smtClean="0">
                <a:solidFill>
                  <a:srgbClr val="800000"/>
                </a:solidFill>
              </a:rPr>
              <a:t>只</a:t>
            </a:r>
            <a:r>
              <a:rPr lang="zh-TW" altLang="en-US" u="sng" dirty="0" smtClean="0">
                <a:solidFill>
                  <a:srgbClr val="800000"/>
                </a:solidFill>
              </a:rPr>
              <a:t>知道在各城裡聖靈都向我指明，說有捆鎖和患難在等著我</a:t>
            </a:r>
            <a:r>
              <a:rPr lang="zh-TW" altLang="en-US" dirty="0" smtClean="0">
                <a:solidFill>
                  <a:srgbClr val="800000"/>
                </a:solidFill>
              </a:rPr>
              <a:t>。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91550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800000"/>
                </a:solidFill>
              </a:rPr>
              <a:t>24</a:t>
            </a:r>
            <a:r>
              <a:rPr lang="zh-TW" altLang="en-US" i="1" dirty="0">
                <a:solidFill>
                  <a:srgbClr val="800000"/>
                </a:solidFill>
              </a:rPr>
              <a:t>但我並不珍惜自己的性命</a:t>
            </a:r>
            <a:r>
              <a:rPr lang="zh-TW" altLang="en-US" i="1" dirty="0" smtClean="0">
                <a:solidFill>
                  <a:srgbClr val="800000"/>
                </a:solidFill>
              </a:rPr>
              <a:t>，</a:t>
            </a:r>
            <a:endParaRPr lang="en-US" altLang="zh-TW" i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zh-TW" altLang="en-US" i="1" dirty="0" smtClean="0">
                <a:solidFill>
                  <a:srgbClr val="800000"/>
                </a:solidFill>
              </a:rPr>
              <a:t>只求跑</a:t>
            </a:r>
            <a:r>
              <a:rPr lang="zh-TW" altLang="en-US" i="1" dirty="0">
                <a:solidFill>
                  <a:srgbClr val="800000"/>
                </a:solidFill>
              </a:rPr>
              <a:t>完我的路程</a:t>
            </a:r>
            <a:r>
              <a:rPr lang="zh-TW" altLang="en-US" i="1" dirty="0" smtClean="0">
                <a:solidFill>
                  <a:srgbClr val="800000"/>
                </a:solidFill>
              </a:rPr>
              <a:t>，</a:t>
            </a:r>
            <a:endParaRPr lang="en-US" altLang="zh-TW" i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zh-TW" altLang="en-US" i="1" dirty="0" smtClean="0">
                <a:solidFill>
                  <a:srgbClr val="800000"/>
                </a:solidFill>
              </a:rPr>
              <a:t>完成我從主耶穌所領受</a:t>
            </a:r>
            <a:r>
              <a:rPr lang="zh-TW" altLang="en-US" i="1" dirty="0">
                <a:solidFill>
                  <a:srgbClr val="800000"/>
                </a:solidFill>
              </a:rPr>
              <a:t>的職分</a:t>
            </a:r>
            <a:r>
              <a:rPr lang="zh-TW" altLang="en-US" i="1" dirty="0" smtClean="0">
                <a:solidFill>
                  <a:srgbClr val="800000"/>
                </a:solidFill>
              </a:rPr>
              <a:t>，</a:t>
            </a:r>
            <a:endParaRPr lang="en-US" altLang="zh-TW" i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zh-TW" altLang="en-US" i="1" dirty="0" smtClean="0">
                <a:solidFill>
                  <a:srgbClr val="FF0000"/>
                </a:solidFill>
              </a:rPr>
              <a:t>為</a:t>
            </a:r>
            <a:r>
              <a:rPr lang="zh-TW" altLang="en-US" i="1" dirty="0">
                <a:solidFill>
                  <a:srgbClr val="FF0000"/>
                </a:solidFill>
              </a:rPr>
              <a:t>　神恩惠的福音作見證。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72839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25</a:t>
            </a:r>
            <a:r>
              <a:rPr lang="zh-TW" altLang="en-US" dirty="0">
                <a:solidFill>
                  <a:srgbClr val="800000"/>
                </a:solidFill>
              </a:rPr>
              <a:t>我曾在你們那裡走遍各地，宣揚　神的國。現在，</a:t>
            </a:r>
            <a:r>
              <a:rPr lang="zh-TW" altLang="en-US" u="sng" dirty="0">
                <a:solidFill>
                  <a:srgbClr val="800000"/>
                </a:solidFill>
              </a:rPr>
              <a:t>我知道你們眾人不會再見我的面了</a:t>
            </a:r>
            <a:r>
              <a:rPr lang="zh-TW" altLang="en-US" dirty="0">
                <a:solidFill>
                  <a:srgbClr val="800000"/>
                </a:solidFill>
              </a:rPr>
              <a:t>。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26</a:t>
            </a:r>
            <a:r>
              <a:rPr lang="zh-TW" altLang="en-US" dirty="0">
                <a:solidFill>
                  <a:srgbClr val="800000"/>
                </a:solidFill>
              </a:rPr>
              <a:t>所以我今天向你們作證，</a:t>
            </a:r>
            <a:r>
              <a:rPr lang="zh-TW" altLang="en-US" u="sng" dirty="0">
                <a:solidFill>
                  <a:srgbClr val="800000"/>
                </a:solidFill>
              </a:rPr>
              <a:t>我是清白的</a:t>
            </a:r>
            <a:r>
              <a:rPr lang="zh-TW" altLang="en-US" dirty="0">
                <a:solidFill>
                  <a:srgbClr val="800000"/>
                </a:solidFill>
              </a:rPr>
              <a:t>，與眾人的罪（“罪”原文作“血”）無關。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27</a:t>
            </a:r>
            <a:r>
              <a:rPr lang="zh-TW" altLang="en-US" dirty="0">
                <a:solidFill>
                  <a:srgbClr val="800000"/>
                </a:solidFill>
              </a:rPr>
              <a:t>因為　</a:t>
            </a:r>
            <a:r>
              <a:rPr lang="zh-TW" altLang="en-US" u="sng" dirty="0">
                <a:solidFill>
                  <a:srgbClr val="800000"/>
                </a:solidFill>
              </a:rPr>
              <a:t>神的全部計劃，我已經毫無保留地傳給你們了</a:t>
            </a:r>
            <a:r>
              <a:rPr lang="zh-TW" altLang="en-US" dirty="0">
                <a:solidFill>
                  <a:srgbClr val="800000"/>
                </a:solidFill>
              </a:rPr>
              <a:t>。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7250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28</a:t>
            </a:r>
            <a:r>
              <a:rPr lang="zh-TW" altLang="en-US" i="1" dirty="0">
                <a:solidFill>
                  <a:srgbClr val="FF0000"/>
                </a:solidFill>
              </a:rPr>
              <a:t>聖靈既然立你們為全群的監督，牧養　神用自己的血所贖來的教會，你們就應當為自己謹慎，也為全群謹慎。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29</a:t>
            </a:r>
            <a:r>
              <a:rPr lang="zh-TW" altLang="en-US" dirty="0">
                <a:solidFill>
                  <a:srgbClr val="800000"/>
                </a:solidFill>
              </a:rPr>
              <a:t>我知道在我離開之後，必有兇暴的豺狼進入你們中間，不顧惜羊群。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8421222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30</a:t>
            </a:r>
            <a:r>
              <a:rPr lang="zh-TW" altLang="en-US" dirty="0">
                <a:solidFill>
                  <a:srgbClr val="800000"/>
                </a:solidFill>
              </a:rPr>
              <a:t>你們自己中間也必有人起來，講些歪曲悖謬的話，引誘門徒跟從他們。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31</a:t>
            </a:r>
            <a:r>
              <a:rPr lang="zh-TW" altLang="en-US" dirty="0" smtClean="0">
                <a:solidFill>
                  <a:srgbClr val="800000"/>
                </a:solidFill>
              </a:rPr>
              <a:t>所以你們應當警醒，</a:t>
            </a:r>
            <a:r>
              <a:rPr lang="zh-TW" altLang="en-US" u="sng" dirty="0" smtClean="0">
                <a:solidFill>
                  <a:srgbClr val="800000"/>
                </a:solidFill>
              </a:rPr>
              <a:t>記念我三年之久，晝夜不停地帶著眼淚勸戒你們各人</a:t>
            </a:r>
            <a:r>
              <a:rPr lang="zh-TW" altLang="en-US" dirty="0" smtClean="0">
                <a:solidFill>
                  <a:srgbClr val="800000"/>
                </a:solidFill>
              </a:rPr>
              <a:t>。</a:t>
            </a: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32</a:t>
            </a:r>
            <a:r>
              <a:rPr lang="zh-TW" altLang="en-US" i="1" dirty="0">
                <a:solidFill>
                  <a:srgbClr val="FF0000"/>
                </a:solidFill>
              </a:rPr>
              <a:t>現在我把你們交託給　神和他恩惠的道；這道能建立你們，也能在所有成聖的人中賜基業給你們。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55698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33</a:t>
            </a:r>
            <a:r>
              <a:rPr lang="zh-TW" altLang="en-US" dirty="0">
                <a:solidFill>
                  <a:srgbClr val="800000"/>
                </a:solidFill>
              </a:rPr>
              <a:t>我從來沒有貪圖任何人的金銀或衣服。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34</a:t>
            </a:r>
            <a:r>
              <a:rPr lang="zh-TW" altLang="en-US" dirty="0">
                <a:solidFill>
                  <a:srgbClr val="800000"/>
                </a:solidFill>
              </a:rPr>
              <a:t>我這兩隻手，供應了我和同伴的需要，這是</a:t>
            </a:r>
            <a:r>
              <a:rPr lang="zh-TW" altLang="en-US" u="sng" dirty="0">
                <a:solidFill>
                  <a:srgbClr val="800000"/>
                </a:solidFill>
              </a:rPr>
              <a:t>你們自己知道的</a:t>
            </a:r>
            <a:r>
              <a:rPr lang="zh-TW" altLang="en-US" dirty="0">
                <a:solidFill>
                  <a:srgbClr val="800000"/>
                </a:solidFill>
              </a:rPr>
              <a:t>。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35</a:t>
            </a:r>
            <a:r>
              <a:rPr lang="zh-TW" altLang="en-US" dirty="0">
                <a:solidFill>
                  <a:srgbClr val="800000"/>
                </a:solidFill>
              </a:rPr>
              <a:t>我凡事以身作則，你們必須照樣辛勞，扶助軟弱的人，並且記念主耶穌的話：</a:t>
            </a:r>
            <a:r>
              <a:rPr lang="zh-TW" altLang="en-US" dirty="0">
                <a:solidFill>
                  <a:srgbClr val="FF0000"/>
                </a:solidFill>
              </a:rPr>
              <a:t>‘施比受更為有福。’</a:t>
            </a:r>
            <a:r>
              <a:rPr lang="zh-TW" altLang="en-US" dirty="0">
                <a:solidFill>
                  <a:srgbClr val="800000"/>
                </a:solidFill>
              </a:rPr>
              <a:t>”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6918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36</a:t>
            </a:r>
            <a:r>
              <a:rPr lang="zh-TW" altLang="en-US" dirty="0"/>
              <a:t>他說了這些話，</a:t>
            </a:r>
            <a:r>
              <a:rPr lang="zh-TW" altLang="en-US" i="1" dirty="0">
                <a:solidFill>
                  <a:srgbClr val="FF0000"/>
                </a:solidFill>
              </a:rPr>
              <a:t>就跪下來同大家一起禱告。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37</a:t>
            </a:r>
            <a:r>
              <a:rPr lang="zh-TW" altLang="en-US" dirty="0"/>
              <a:t>眾人都痛哭，伏在保羅的頸上，與他親嘴。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38</a:t>
            </a:r>
            <a:r>
              <a:rPr lang="zh-TW" altLang="en-US" dirty="0"/>
              <a:t>他們最傷心的，是保羅說他們不會再見他的面那句話。最後他們送他上了船。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12111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保羅的為人與服事緊密結合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dirty="0" smtClean="0"/>
              <a:t>他常常勸勉鼓勵各地主的門徒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他一直活在猶太人迫害的威脅之下忍受苦難</a:t>
            </a:r>
            <a:r>
              <a:rPr lang="en-US" altLang="zh-TW" dirty="0" smtClean="0"/>
              <a:t>, </a:t>
            </a:r>
            <a:r>
              <a:rPr lang="zh-TW" altLang="en-US" dirty="0" smtClean="0"/>
              <a:t>從未逃避也不放棄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他總是與團隊一起服事，並且裝備他的同工成為領袖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他熱愛神的話，並且忠心的教導神的話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他謙卑的服事主，常為人的需要流淚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31004"/>
      </p:ext>
    </p:extLst>
  </p:cSld>
  <p:clrMapOvr>
    <a:masterClrMapping/>
  </p:clrMapOvr>
  <p:transition xmlns:p14="http://schemas.microsoft.com/office/powerpoint/2010/main" spd="slow"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zh-TW" altLang="en-US" dirty="0" smtClean="0"/>
              <a:t>他以基督為首並以神託付的使命為優先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zh-TW" altLang="en-US" dirty="0" smtClean="0"/>
              <a:t>他裝備神所按立的教會領袖：</a:t>
            </a:r>
            <a:r>
              <a:rPr lang="en-US" altLang="zh-TW" smtClean="0"/>
              <a:t> </a:t>
            </a:r>
            <a:r>
              <a:rPr lang="zh-TW" altLang="en-US" smtClean="0"/>
              <a:t>提醒</a:t>
            </a:r>
            <a:r>
              <a:rPr lang="en-US" altLang="zh-TW" dirty="0" smtClean="0"/>
              <a:t>, </a:t>
            </a:r>
            <a:r>
              <a:rPr lang="zh-TW" altLang="en-US" dirty="0" smtClean="0"/>
              <a:t>教導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8. </a:t>
            </a:r>
            <a:r>
              <a:rPr lang="zh-TW" altLang="en-US" dirty="0" smtClean="0"/>
              <a:t>他殷勤做工供應自己和同工的需要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9. </a:t>
            </a:r>
            <a:r>
              <a:rPr lang="zh-TW" altLang="en-US" dirty="0" smtClean="0"/>
              <a:t>他為人真誠透明</a:t>
            </a:r>
            <a:r>
              <a:rPr lang="en-US" altLang="zh-TW" dirty="0" smtClean="0"/>
              <a:t>, </a:t>
            </a:r>
            <a:r>
              <a:rPr lang="zh-TW" altLang="en-US" dirty="0" smtClean="0"/>
              <a:t>毫無保留的愛與付出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10.</a:t>
            </a:r>
            <a:r>
              <a:rPr lang="zh-TW" altLang="en-US" dirty="0" smtClean="0"/>
              <a:t>他把神的全部計劃傳給他所服事的人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並把他們交托給神和祂恩惠的道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70241"/>
      </p:ext>
    </p:extLst>
  </p:cSld>
  <p:clrMapOvr>
    <a:masterClrMapping/>
  </p:clrMapOvr>
  <p:transition xmlns:p14="http://schemas.microsoft.com/office/powerpoint/2010/main" spd="slow"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討論與應</a:t>
            </a:r>
            <a:r>
              <a:rPr lang="zh-TW" altLang="en-US" b="1" dirty="0" smtClean="0"/>
              <a:t>用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zh-TW" altLang="en-US" dirty="0" smtClean="0"/>
              <a:t>保羅的生命哪方面或哪個特質令你感動佩服？</a:t>
            </a:r>
            <a:r>
              <a:rPr lang="en-US" altLang="zh-TW" dirty="0" smtClean="0"/>
              <a:t> </a:t>
            </a:r>
            <a:r>
              <a:rPr lang="zh-TW" altLang="en-US" dirty="0" smtClean="0"/>
              <a:t>哪方面是你想效法及成長的？</a:t>
            </a:r>
            <a:endParaRPr lang="en-US" altLang="zh-TW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zh-TW" altLang="en-US" dirty="0" smtClean="0"/>
              <a:t>保羅的服事哪方面令你感動敬佩？</a:t>
            </a:r>
            <a:r>
              <a:rPr lang="en-US" altLang="zh-TW" dirty="0" smtClean="0"/>
              <a:t>      </a:t>
            </a:r>
            <a:r>
              <a:rPr lang="zh-TW" altLang="en-US" dirty="0" smtClean="0"/>
              <a:t>哪方面是你渴望效法及成長的？</a:t>
            </a:r>
            <a:endParaRPr lang="en-US" altLang="zh-TW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zh-TW" altLang="en-US" dirty="0" smtClean="0"/>
              <a:t>聖靈感動你這星期要落實應用的是什麼？</a:t>
            </a:r>
            <a:endParaRPr lang="en-US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5129848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733800"/>
            <a:ext cx="7772400" cy="2362200"/>
          </a:xfrm>
        </p:spPr>
        <p:txBody>
          <a:bodyPr/>
          <a:lstStyle/>
          <a:p>
            <a:pPr algn="ctr"/>
            <a:r>
              <a:rPr lang="en-US" altLang="zh-TW" sz="4800" dirty="0" smtClean="0"/>
              <a:t>Paul: The Man and    His Ministry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5400" dirty="0" smtClean="0"/>
              <a:t>保羅的為人與服事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828801"/>
            <a:ext cx="7772400" cy="1828799"/>
          </a:xfrm>
        </p:spPr>
        <p:txBody>
          <a:bodyPr/>
          <a:lstStyle/>
          <a:p>
            <a:pPr algn="ctr"/>
            <a:endParaRPr lang="en-US" altLang="zh-TW" sz="4000" b="1" dirty="0"/>
          </a:p>
          <a:p>
            <a:pPr algn="ctr"/>
            <a:r>
              <a:rPr lang="zh-TW" altLang="en-US" sz="4000" b="1" dirty="0"/>
              <a:t>保羅第三次宣教旅程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下</a:t>
            </a:r>
            <a:r>
              <a:rPr lang="en-US" altLang="zh-TW" sz="4000" dirty="0" smtClean="0"/>
              <a:t>)</a:t>
            </a:r>
            <a:endParaRPr lang="en-US" altLang="zh-TW" sz="4000" b="1" dirty="0"/>
          </a:p>
          <a:p>
            <a:pPr algn="ctr"/>
            <a:r>
              <a:rPr lang="zh-TW" altLang="en-US" sz="4000" b="1" dirty="0" smtClean="0"/>
              <a:t>使徒行傳 </a:t>
            </a:r>
            <a:r>
              <a:rPr lang="en-US" altLang="zh-TW" sz="4000" b="1" dirty="0" smtClean="0"/>
              <a:t>20:1-38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64095410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0"/>
            <a:ext cx="10241280" cy="6934200"/>
          </a:xfrm>
        </p:spPr>
      </p:pic>
    </p:spTree>
    <p:extLst>
      <p:ext uri="{BB962C8B-B14F-4D97-AF65-F5344CB8AC3E}">
        <p14:creationId xmlns:p14="http://schemas.microsoft.com/office/powerpoint/2010/main" val="7796903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往馬其頓及希臘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zh-TW" altLang="en-US" dirty="0"/>
              <a:t>騷亂平息以後，保羅派人把門徒請了來，</a:t>
            </a:r>
            <a:r>
              <a:rPr lang="zh-TW" altLang="en-US" i="1" dirty="0">
                <a:solidFill>
                  <a:srgbClr val="CC6600"/>
                </a:solidFill>
              </a:rPr>
              <a:t>勸勉一番</a:t>
            </a:r>
            <a:r>
              <a:rPr lang="zh-TW" altLang="en-US" dirty="0">
                <a:solidFill>
                  <a:srgbClr val="CC6600"/>
                </a:solidFill>
              </a:rPr>
              <a:t>，</a:t>
            </a:r>
            <a:r>
              <a:rPr lang="zh-TW" altLang="en-US" dirty="0"/>
              <a:t>就辭別起行，往馬其頓去。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zh-TW" altLang="en-US" dirty="0"/>
              <a:t>他走遍那一帶地方，</a:t>
            </a:r>
            <a:r>
              <a:rPr lang="zh-TW" altLang="en-US" i="1" dirty="0">
                <a:solidFill>
                  <a:schemeClr val="tx2"/>
                </a:solidFill>
              </a:rPr>
              <a:t>用許多話勸勉眾人</a:t>
            </a:r>
            <a:r>
              <a:rPr lang="zh-TW" altLang="en-US" dirty="0">
                <a:solidFill>
                  <a:srgbClr val="CC6600"/>
                </a:solidFill>
              </a:rPr>
              <a:t>，</a:t>
            </a:r>
            <a:r>
              <a:rPr lang="zh-TW" altLang="en-US" dirty="0"/>
              <a:t>然後來到希臘。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zh-TW" altLang="en-US" dirty="0"/>
              <a:t>他在那裡住了三個月，正要坐船往敘利亞去的時候，</a:t>
            </a:r>
            <a:r>
              <a:rPr lang="zh-TW" altLang="en-US" i="1" dirty="0">
                <a:solidFill>
                  <a:schemeClr val="tx2"/>
                </a:solidFill>
              </a:rPr>
              <a:t>有些猶太人設計要害他，</a:t>
            </a:r>
            <a:r>
              <a:rPr lang="zh-TW" altLang="en-US" dirty="0"/>
              <a:t>他就決意路經馬其頓回去。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54133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zh-TW" altLang="en-US" i="1" dirty="0">
                <a:solidFill>
                  <a:srgbClr val="CC6600"/>
                </a:solidFill>
              </a:rPr>
              <a:t>與他同行的</a:t>
            </a:r>
            <a:r>
              <a:rPr lang="zh-TW" altLang="en-US" dirty="0"/>
              <a:t>有</a:t>
            </a:r>
            <a:r>
              <a:rPr lang="zh-TW" altLang="en-US" u="sng" dirty="0"/>
              <a:t>比里亞人</a:t>
            </a:r>
            <a:r>
              <a:rPr lang="zh-TW" altLang="en-US" dirty="0"/>
              <a:t>畢羅斯的兒子所巴特，</a:t>
            </a:r>
            <a:r>
              <a:rPr lang="zh-TW" altLang="en-US" u="sng" dirty="0"/>
              <a:t>帖撒羅尼迦人</a:t>
            </a:r>
            <a:r>
              <a:rPr lang="zh-TW" altLang="en-US" dirty="0"/>
              <a:t>亞里達古和西公都，</a:t>
            </a:r>
            <a:r>
              <a:rPr lang="zh-TW" altLang="en-US" u="sng" dirty="0"/>
              <a:t>特庇人</a:t>
            </a:r>
            <a:r>
              <a:rPr lang="zh-TW" altLang="en-US" dirty="0"/>
              <a:t>該猶和提摩太，</a:t>
            </a:r>
            <a:r>
              <a:rPr lang="zh-TW" altLang="en-US" u="sng" dirty="0"/>
              <a:t>亞西亞人</a:t>
            </a:r>
            <a:r>
              <a:rPr lang="zh-TW" altLang="en-US" dirty="0"/>
              <a:t>推基古和特羅非摩</a:t>
            </a:r>
            <a:r>
              <a:rPr lang="zh-TW" altLang="en-US" dirty="0" smtClean="0"/>
              <a:t>。</a:t>
            </a:r>
            <a:r>
              <a:rPr lang="en-US" dirty="0" smtClean="0"/>
              <a:t>5</a:t>
            </a:r>
            <a:r>
              <a:rPr lang="zh-TW" altLang="en-US" dirty="0"/>
              <a:t>這些人先走，在特羅亞等候我們。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zh-TW" altLang="en-US" dirty="0"/>
              <a:t>至於我們，過了除酵節才從腓立比開船，五天後到特羅亞他們那裡，逗留了七天。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9082875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在特羅亞使</a:t>
            </a:r>
            <a:r>
              <a:rPr lang="zh-TW" altLang="en-US" dirty="0"/>
              <a:t>猶推古</a:t>
            </a:r>
            <a:r>
              <a:rPr lang="zh-TW" altLang="en-US" dirty="0" smtClean="0"/>
              <a:t>復活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zh-TW" altLang="en-US" i="1" dirty="0">
                <a:solidFill>
                  <a:srgbClr val="CC6600"/>
                </a:solidFill>
              </a:rPr>
              <a:t>禮拜日，我們聚會擘餅的時候，保羅對大家講道，</a:t>
            </a:r>
            <a:r>
              <a:rPr lang="zh-TW" altLang="en-US" dirty="0"/>
              <a:t>他因第二天就要起行，</a:t>
            </a:r>
            <a:r>
              <a:rPr lang="zh-TW" altLang="en-US" i="1" dirty="0">
                <a:solidFill>
                  <a:schemeClr val="tx2"/>
                </a:solidFill>
              </a:rPr>
              <a:t>就一直講到半夜。</a:t>
            </a: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8</a:t>
            </a:r>
            <a:r>
              <a:rPr lang="zh-TW" altLang="en-US" dirty="0"/>
              <a:t>我們聚會的那座樓上，有許多燈火。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</a:t>
            </a:r>
            <a:r>
              <a:rPr lang="zh-TW" altLang="en-US" dirty="0"/>
              <a:t>有一個少年人，名叫猶推古，坐在窗臺上，</a:t>
            </a:r>
            <a:r>
              <a:rPr lang="zh-TW" altLang="en-US" i="1" dirty="0">
                <a:solidFill>
                  <a:srgbClr val="CC6600"/>
                </a:solidFill>
              </a:rPr>
              <a:t>因為保羅講得很長，他很困倦，沉沉地睡著了，就從三樓跌下來；把他扶起來的時候，已經死了。</a:t>
            </a:r>
            <a:endParaRPr lang="en-US" i="1" dirty="0">
              <a:solidFill>
                <a:srgbClr val="CC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2813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</a:t>
            </a:r>
            <a:r>
              <a:rPr lang="zh-TW" altLang="en-US" dirty="0"/>
              <a:t>保羅走下去，伏在他身上；把他抱住，說：</a:t>
            </a:r>
            <a:r>
              <a:rPr lang="zh-TW" altLang="en-US" i="1" dirty="0">
                <a:solidFill>
                  <a:srgbClr val="CC6600"/>
                </a:solidFill>
              </a:rPr>
              <a:t>“你們不要驚慌，他還活著。”</a:t>
            </a:r>
            <a:endParaRPr lang="en-US" i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en-US" dirty="0"/>
              <a:t>11</a:t>
            </a:r>
            <a:r>
              <a:rPr lang="zh-TW" altLang="en-US" i="1" dirty="0">
                <a:solidFill>
                  <a:srgbClr val="CC6600"/>
                </a:solidFill>
              </a:rPr>
              <a:t>隨即回到樓上，擘餅吃了，又講了很久，直到天亮才走。</a:t>
            </a:r>
            <a:endParaRPr lang="en-US" i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en-US" dirty="0"/>
              <a:t>12</a:t>
            </a:r>
            <a:r>
              <a:rPr lang="zh-TW" altLang="en-US" dirty="0"/>
              <a:t>他們把活著的孩子帶走，得到很大的安慰。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71268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從特羅亞往</a:t>
            </a:r>
            <a:r>
              <a:rPr lang="zh-TW" altLang="en-US" dirty="0"/>
              <a:t>米利</a:t>
            </a:r>
            <a:r>
              <a:rPr lang="zh-TW" altLang="en-US" dirty="0" smtClean="0"/>
              <a:t>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13</a:t>
            </a:r>
            <a:r>
              <a:rPr lang="zh-TW" altLang="en-US" dirty="0"/>
              <a:t>我們先上船，開往亞朔，照著保羅的安排，要在那邊接他，因為他自己要走陸路去</a:t>
            </a:r>
            <a:r>
              <a:rPr lang="zh-TW" altLang="en-US" dirty="0" smtClean="0"/>
              <a:t>。</a:t>
            </a:r>
            <a:r>
              <a:rPr lang="en-US" dirty="0" smtClean="0"/>
              <a:t>14</a:t>
            </a:r>
            <a:r>
              <a:rPr lang="zh-TW" altLang="en-US" dirty="0"/>
              <a:t>他在亞朔與我們會合，我們接他上船，去到米推利尼</a:t>
            </a:r>
            <a:r>
              <a:rPr lang="zh-TW" altLang="en-US" dirty="0" smtClean="0"/>
              <a:t>。</a:t>
            </a:r>
            <a:r>
              <a:rPr lang="en-US" dirty="0" smtClean="0"/>
              <a:t>15</a:t>
            </a:r>
            <a:r>
              <a:rPr lang="zh-TW" altLang="en-US" dirty="0"/>
              <a:t>從那裡開船，第二天到了基阿對面，過了一天就在撒摩靠岸，再過一天到了米利都</a:t>
            </a:r>
            <a:r>
              <a:rPr lang="zh-TW" altLang="en-US" dirty="0" smtClean="0"/>
              <a:t>。</a:t>
            </a:r>
            <a:r>
              <a:rPr lang="en-US" dirty="0" smtClean="0"/>
              <a:t>16</a:t>
            </a:r>
            <a:r>
              <a:rPr lang="zh-TW" altLang="en-US" dirty="0"/>
              <a:t>原來保羅決定越過以弗所，免得在亞西亞耽擱時間，</a:t>
            </a:r>
            <a:r>
              <a:rPr lang="zh-TW" altLang="en-US" i="1" dirty="0">
                <a:solidFill>
                  <a:srgbClr val="CC6600"/>
                </a:solidFill>
              </a:rPr>
              <a:t>因為他希望能在五旬節趕到耶路撒冷。</a:t>
            </a:r>
            <a:endParaRPr lang="en-US" i="1" dirty="0">
              <a:solidFill>
                <a:srgbClr val="CC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2768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r>
              <a:rPr lang="zh-TW" altLang="en-US" dirty="0" smtClean="0"/>
              <a:t>．保羅勸勉以</a:t>
            </a:r>
            <a:r>
              <a:rPr lang="zh-TW" altLang="en-US" dirty="0"/>
              <a:t>弗所的</a:t>
            </a:r>
            <a:r>
              <a:rPr lang="zh-TW" altLang="en-US" dirty="0" smtClean="0"/>
              <a:t>長老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17</a:t>
            </a:r>
            <a:r>
              <a:rPr lang="zh-TW" altLang="en-US" dirty="0"/>
              <a:t>他從米利都派人去以弗所，</a:t>
            </a:r>
            <a:r>
              <a:rPr lang="zh-TW" altLang="en-US" i="1" dirty="0">
                <a:solidFill>
                  <a:srgbClr val="CC6600"/>
                </a:solidFill>
              </a:rPr>
              <a:t>請教會的長老來</a:t>
            </a:r>
            <a:r>
              <a:rPr lang="zh-TW" altLang="en-US" i="1" dirty="0" smtClean="0">
                <a:solidFill>
                  <a:srgbClr val="CC6600"/>
                </a:solidFill>
              </a:rPr>
              <a:t>。</a:t>
            </a:r>
            <a:r>
              <a:rPr lang="en-US" dirty="0" smtClean="0"/>
              <a:t>18</a:t>
            </a:r>
            <a:r>
              <a:rPr lang="zh-TW" altLang="en-US" dirty="0"/>
              <a:t>他們到了，保羅說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800000"/>
                </a:solidFill>
              </a:rPr>
              <a:t>“</a:t>
            </a:r>
            <a:r>
              <a:rPr lang="zh-TW" altLang="en-US" u="sng" dirty="0">
                <a:solidFill>
                  <a:srgbClr val="800000"/>
                </a:solidFill>
              </a:rPr>
              <a:t>你們知道</a:t>
            </a:r>
            <a:r>
              <a:rPr lang="zh-TW" altLang="en-US" dirty="0">
                <a:solidFill>
                  <a:srgbClr val="800000"/>
                </a:solidFill>
              </a:rPr>
              <a:t>，自從我到了亞西亞的第一天，我一直怎樣跟你們相處，怎樣服事主，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19</a:t>
            </a:r>
            <a:r>
              <a:rPr lang="zh-TW" altLang="en-US" u="sng" dirty="0">
                <a:solidFill>
                  <a:srgbClr val="800000"/>
                </a:solidFill>
              </a:rPr>
              <a:t>凡事謙卑，常常流淚，忍受猶太人謀害的試煉。</a:t>
            </a:r>
            <a:endParaRPr lang="en-US" u="sng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87131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4245</TotalTime>
  <Words>600</Words>
  <Application>Microsoft Macintosh PowerPoint</Application>
  <PresentationFormat>On-screen Show (4:3)</PresentationFormat>
  <Paragraphs>63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Global design template</vt:lpstr>
      <vt:lpstr>作耶穌的見證 …            直到地極 ! </vt:lpstr>
      <vt:lpstr>Paul: The Man and    His Ministry 保羅的為人與服事</vt:lpstr>
      <vt:lpstr>PowerPoint Presentation</vt:lpstr>
      <vt:lpstr>1. 往馬其頓及希臘</vt:lpstr>
      <vt:lpstr>PowerPoint Presentation</vt:lpstr>
      <vt:lpstr>2. 在特羅亞使猶推古復活</vt:lpstr>
      <vt:lpstr>PowerPoint Presentation</vt:lpstr>
      <vt:lpstr>3. 從特羅亞往米利都</vt:lpstr>
      <vt:lpstr>4．保羅勸勉以弗所的長老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保羅的為人與服事緊密結合</vt:lpstr>
      <vt:lpstr>PowerPoint Presentation</vt:lpstr>
      <vt:lpstr>討論與應用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Apple Apple</cp:lastModifiedBy>
  <cp:revision>183</cp:revision>
  <cp:lastPrinted>2013-03-09T08:55:54Z</cp:lastPrinted>
  <dcterms:created xsi:type="dcterms:W3CDTF">2012-10-04T20:30:03Z</dcterms:created>
  <dcterms:modified xsi:type="dcterms:W3CDTF">2013-03-09T09:00:58Z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TC010690261033</vt:lpwstr>
  </property>
</Properties>
</file>