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82" r:id="rId3"/>
    <p:sldId id="333" r:id="rId4"/>
    <p:sldId id="318" r:id="rId5"/>
    <p:sldId id="340" r:id="rId6"/>
    <p:sldId id="320" r:id="rId7"/>
    <p:sldId id="329" r:id="rId8"/>
    <p:sldId id="321" r:id="rId9"/>
    <p:sldId id="322" r:id="rId10"/>
    <p:sldId id="323" r:id="rId11"/>
    <p:sldId id="324" r:id="rId12"/>
    <p:sldId id="325" r:id="rId13"/>
    <p:sldId id="326" r:id="rId14"/>
    <p:sldId id="327" r:id="rId15"/>
    <p:sldId id="332" r:id="rId16"/>
    <p:sldId id="336" r:id="rId17"/>
    <p:sldId id="328" r:id="rId18"/>
    <p:sldId id="331" r:id="rId19"/>
    <p:sldId id="334" r:id="rId20"/>
    <p:sldId id="338" r:id="rId21"/>
    <p:sldId id="339" r:id="rId22"/>
    <p:sldId id="268" r:id="rId23"/>
    <p:sldId id="33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3" autoAdjust="0"/>
    <p:restoredTop sz="94660"/>
  </p:normalViewPr>
  <p:slideViewPr>
    <p:cSldViewPr snapToGrid="0" snapToObjects="1">
      <p:cViewPr>
        <p:scale>
          <a:sx n="60" d="100"/>
          <a:sy n="60" d="100"/>
        </p:scale>
        <p:origin x="-1770"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3818B-2F46-7144-873A-4366E40FA418}" type="datetimeFigureOut">
              <a:rPr lang="en-US" smtClean="0"/>
              <a:pPr/>
              <a:t>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04CBF-32D2-6B45-9111-7E7A5F3E6422}" type="slidenum">
              <a:rPr lang="en-US" smtClean="0"/>
              <a:pPr/>
              <a:t>‹#›</a:t>
            </a:fld>
            <a:endParaRPr lang="en-US"/>
          </a:p>
        </p:txBody>
      </p:sp>
    </p:spTree>
    <p:extLst>
      <p:ext uri="{BB962C8B-B14F-4D97-AF65-F5344CB8AC3E}">
        <p14:creationId xmlns:p14="http://schemas.microsoft.com/office/powerpoint/2010/main" xmlns="" val="245920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BF460-194E-924C-96F2-3E762814B183}" type="datetimeFigureOut">
              <a:rPr lang="en-US" smtClean="0"/>
              <a:pPr/>
              <a:t>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AB6CA-5103-1E47-B03E-A94584A35E04}" type="slidenum">
              <a:rPr lang="en-US" smtClean="0"/>
              <a:pPr/>
              <a:t>‹#›</a:t>
            </a:fld>
            <a:endParaRPr lang="en-US"/>
          </a:p>
        </p:txBody>
      </p:sp>
    </p:spTree>
    <p:extLst>
      <p:ext uri="{BB962C8B-B14F-4D97-AF65-F5344CB8AC3E}">
        <p14:creationId xmlns:p14="http://schemas.microsoft.com/office/powerpoint/2010/main" xmlns="" val="2760461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print"/>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print"/>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4"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print"/>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15" name="Picture 14" descr="parAvion.png"/>
          <p:cNvPicPr>
            <a:picLocks noChangeAspect="1"/>
          </p:cNvPicPr>
          <p:nvPr/>
        </p:nvPicPr>
        <p:blipFill>
          <a:blip r:embed="rId3" cstate="print"/>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print"/>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print"/>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verticalRule.png"/>
          <p:cNvPicPr>
            <a:picLocks noChangeAspect="1"/>
          </p:cNvPicPr>
          <p:nvPr/>
        </p:nvPicPr>
        <p:blipFill>
          <a:blip r:embed="rId2" cstate="print"/>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cstate="print"/>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pPr/>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pPr/>
              <a:t>‹#›</a:t>
            </a:fld>
            <a:endParaRPr lang="en-US"/>
          </a:p>
        </p:txBody>
      </p:sp>
      <p:pic>
        <p:nvPicPr>
          <p:cNvPr id="11" name="Picture 10"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pPr/>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pPr/>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print"/>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pPr/>
              <a:t>1/11/2015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Hant" altLang="en-US" sz="6000" b="1" dirty="0" smtClean="0">
                <a:solidFill>
                  <a:srgbClr val="A32323"/>
                </a:solidFill>
                <a:latin typeface="華康飾藝體W5(P)" pitchFamily="82" charset="-120"/>
                <a:ea typeface="華康飾藝體W5(P)" pitchFamily="82" charset="-120"/>
                <a:cs typeface="細明體"/>
              </a:rPr>
              <a:t>哥</a:t>
            </a:r>
            <a:r>
              <a:rPr lang="zh-Hant" altLang="en-US" sz="6000" b="1" dirty="0">
                <a:solidFill>
                  <a:srgbClr val="A32323"/>
                </a:solidFill>
                <a:latin typeface="華康飾藝體W5(P)" pitchFamily="82" charset="-120"/>
                <a:ea typeface="華康飾藝體W5(P)" pitchFamily="82" charset="-120"/>
                <a:cs typeface="細明體"/>
              </a:rPr>
              <a:t>林</a:t>
            </a:r>
            <a:r>
              <a:rPr lang="zh-Hant" altLang="en-US" sz="6000" b="1" dirty="0" smtClean="0">
                <a:solidFill>
                  <a:srgbClr val="A32323"/>
                </a:solidFill>
                <a:latin typeface="華康飾藝體W5(P)" pitchFamily="82" charset="-120"/>
                <a:ea typeface="華康飾藝體W5(P)" pitchFamily="82" charset="-120"/>
                <a:cs typeface="細明體"/>
              </a:rPr>
              <a:t>多</a:t>
            </a:r>
            <a:r>
              <a:rPr lang="zh-TW" altLang="en-US" sz="6000" b="1" dirty="0" smtClean="0">
                <a:solidFill>
                  <a:srgbClr val="A32323"/>
                </a:solidFill>
                <a:latin typeface="華康飾藝體W5(P)" pitchFamily="82" charset="-120"/>
                <a:ea typeface="華康飾藝體W5(P)" pitchFamily="82" charset="-120"/>
                <a:cs typeface="細明體"/>
              </a:rPr>
              <a:t>前書</a:t>
            </a:r>
            <a:endParaRPr lang="en-US" sz="6000" b="1" dirty="0">
              <a:solidFill>
                <a:srgbClr val="A32323"/>
              </a:solidFill>
              <a:latin typeface="華康飾藝體W5(P)" pitchFamily="82" charset="-120"/>
              <a:ea typeface="華康飾藝體W5(P)" pitchFamily="82" charset="-120"/>
              <a:cs typeface="細明體"/>
            </a:endParaRPr>
          </a:p>
        </p:txBody>
      </p:sp>
      <p:sp>
        <p:nvSpPr>
          <p:cNvPr id="3" name="Subtitle 2"/>
          <p:cNvSpPr>
            <a:spLocks noGrp="1"/>
          </p:cNvSpPr>
          <p:nvPr>
            <p:ph type="subTitle" idx="1"/>
          </p:nvPr>
        </p:nvSpPr>
        <p:spPr/>
        <p:txBody>
          <a:bodyPr>
            <a:normAutofit/>
          </a:bodyPr>
          <a:lstStyle/>
          <a:p>
            <a:r>
              <a:rPr lang="zh-TW" altLang="en-US" sz="4000" b="1" i="1" dirty="0" smtClean="0">
                <a:latin typeface="華康飾藝體W5(P)" pitchFamily="82" charset="-120"/>
                <a:ea typeface="華康飾藝體W5(P)" pitchFamily="82" charset="-120"/>
              </a:rPr>
              <a:t>一個正在學習基督徒言行的教會</a:t>
            </a:r>
            <a:endParaRPr lang="en-US" sz="4000" b="1" i="1" dirty="0">
              <a:latin typeface="華康飾藝體W5(P)" pitchFamily="82" charset="-120"/>
              <a:ea typeface="華康飾藝體W5(P)" pitchFamily="82" charset="-120"/>
            </a:endParaRPr>
          </a:p>
        </p:txBody>
      </p:sp>
    </p:spTree>
    <p:extLst>
      <p:ext uri="{BB962C8B-B14F-4D97-AF65-F5344CB8AC3E}">
        <p14:creationId xmlns:p14="http://schemas.microsoft.com/office/powerpoint/2010/main" xmlns="" val="242316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altLang="zh-Hant" sz="3200" b="1" dirty="0" smtClean="0"/>
              <a:t>15</a:t>
            </a:r>
            <a:r>
              <a:rPr lang="en-US" altLang="zh-Hant" sz="3200" b="1" dirty="0"/>
              <a:t> </a:t>
            </a:r>
            <a:r>
              <a:rPr lang="zh-Hant" altLang="en-US" sz="3200" b="1" dirty="0">
                <a:solidFill>
                  <a:schemeClr val="accent2"/>
                </a:solidFill>
              </a:rPr>
              <a:t>但這種權利，我一點也沒有用過</a:t>
            </a:r>
            <a:r>
              <a:rPr lang="zh-Hant" altLang="en-US" sz="3200" b="1" dirty="0" smtClean="0">
                <a:solidFill>
                  <a:srgbClr val="A32323"/>
                </a:solidFill>
              </a:rPr>
              <a:t>。</a:t>
            </a:r>
            <a:r>
              <a:rPr lang="en-US" altLang="zh-Hant" sz="3200" b="1" dirty="0" smtClean="0">
                <a:solidFill>
                  <a:srgbClr val="A32323"/>
                </a:solidFill>
              </a:rPr>
              <a:t>    </a:t>
            </a:r>
            <a:r>
              <a:rPr lang="zh-Hant" altLang="en-US" sz="3200" b="1" dirty="0" smtClean="0"/>
              <a:t>我寫這些</a:t>
            </a:r>
            <a:r>
              <a:rPr lang="zh-Hant" altLang="en-US" sz="3200" b="1" dirty="0"/>
              <a:t>話，</a:t>
            </a:r>
            <a:r>
              <a:rPr lang="zh-Hant" altLang="en-US" sz="3200" b="1" dirty="0">
                <a:solidFill>
                  <a:schemeClr val="accent2"/>
                </a:solidFill>
              </a:rPr>
              <a:t>並不是想叫人這樣待我</a:t>
            </a:r>
            <a:r>
              <a:rPr lang="zh-Hant" altLang="en-US" sz="3200" b="1" dirty="0" smtClean="0">
                <a:solidFill>
                  <a:srgbClr val="A32323"/>
                </a:solidFill>
              </a:rPr>
              <a:t>，</a:t>
            </a:r>
            <a:r>
              <a:rPr lang="en-US" altLang="zh-Hant" sz="3200" b="1" dirty="0" smtClean="0">
                <a:solidFill>
                  <a:srgbClr val="A32323"/>
                </a:solidFill>
              </a:rPr>
              <a:t> </a:t>
            </a:r>
            <a:r>
              <a:rPr lang="zh-Hant" altLang="en-US" sz="3200" b="1" dirty="0" smtClean="0"/>
              <a:t>因</a:t>
            </a:r>
            <a:r>
              <a:rPr lang="zh-Hant" altLang="en-US" sz="3200" b="1" dirty="0"/>
              <a:t>為我寧可死，也不讓人使我所誇</a:t>
            </a:r>
            <a:r>
              <a:rPr lang="zh-Hant" altLang="en-US" sz="3200" b="1" dirty="0" smtClean="0"/>
              <a:t>耀的</a:t>
            </a:r>
            <a:r>
              <a:rPr lang="en-US" altLang="zh-Hant" sz="3200" b="1" dirty="0" smtClean="0"/>
              <a:t> </a:t>
            </a:r>
            <a:r>
              <a:rPr lang="zh-Hant" altLang="en-US" sz="3200" b="1" dirty="0" smtClean="0"/>
              <a:t>落</a:t>
            </a:r>
            <a:r>
              <a:rPr lang="zh-Hant" altLang="en-US" sz="3200" b="1" dirty="0"/>
              <a:t>了空</a:t>
            </a:r>
            <a:r>
              <a:rPr lang="zh-Hant" altLang="en-US" sz="3200" b="1" dirty="0" smtClean="0"/>
              <a:t>。</a:t>
            </a:r>
            <a:endParaRPr lang="en-US" altLang="zh-Hant" sz="3200" b="1" dirty="0" smtClean="0"/>
          </a:p>
          <a:p>
            <a:r>
              <a:rPr lang="en-US" altLang="zh-Hant" sz="3200" b="1" dirty="0"/>
              <a:t>16 </a:t>
            </a:r>
            <a:r>
              <a:rPr lang="zh-Hant" altLang="en-US" sz="3200" b="1" dirty="0"/>
              <a:t>我</a:t>
            </a:r>
            <a:r>
              <a:rPr lang="zh-Hant" altLang="en-US" sz="3200" b="1" dirty="0">
                <a:solidFill>
                  <a:srgbClr val="A32323"/>
                </a:solidFill>
              </a:rPr>
              <a:t>傳福音</a:t>
            </a:r>
            <a:r>
              <a:rPr lang="zh-Hant" altLang="en-US" sz="3200" b="1" dirty="0"/>
              <a:t>原是沒有可誇的</a:t>
            </a:r>
            <a:r>
              <a:rPr lang="zh-Hant" altLang="en-US" sz="3200" b="1" dirty="0" smtClean="0"/>
              <a:t>，因我</a:t>
            </a:r>
            <a:r>
              <a:rPr lang="en-US" altLang="zh-Hant" sz="3200" b="1" dirty="0" smtClean="0"/>
              <a:t>         </a:t>
            </a:r>
            <a:r>
              <a:rPr lang="zh-Hant" altLang="en-US" sz="3200" b="1" dirty="0" smtClean="0">
                <a:solidFill>
                  <a:srgbClr val="A32323"/>
                </a:solidFill>
              </a:rPr>
              <a:t>不能不傳</a:t>
            </a:r>
            <a:r>
              <a:rPr lang="zh-Hant" altLang="en-US" sz="3200" b="1" dirty="0"/>
              <a:t>。如果</a:t>
            </a:r>
            <a:r>
              <a:rPr lang="zh-Hant" altLang="en-US" sz="3200" b="1" dirty="0">
                <a:solidFill>
                  <a:srgbClr val="A32323"/>
                </a:solidFill>
              </a:rPr>
              <a:t>不</a:t>
            </a:r>
            <a:r>
              <a:rPr lang="zh-Hant" altLang="en-US" sz="3200" b="1" dirty="0">
                <a:solidFill>
                  <a:schemeClr val="accent2"/>
                </a:solidFill>
              </a:rPr>
              <a:t>傳福音</a:t>
            </a:r>
            <a:r>
              <a:rPr lang="zh-Hant" altLang="en-US" sz="3200" b="1" dirty="0"/>
              <a:t>，我就有禍了。 </a:t>
            </a:r>
            <a:endParaRPr lang="en-US" sz="3200" b="1" dirty="0"/>
          </a:p>
        </p:txBody>
      </p:sp>
    </p:spTree>
    <p:extLst>
      <p:ext uri="{BB962C8B-B14F-4D97-AF65-F5344CB8AC3E}">
        <p14:creationId xmlns:p14="http://schemas.microsoft.com/office/powerpoint/2010/main" xmlns="" val="311924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altLang="zh-Hant" sz="3200" b="1" dirty="0" smtClean="0"/>
              <a:t>17</a:t>
            </a:r>
            <a:r>
              <a:rPr lang="en-US" altLang="zh-Hant" sz="3200" b="1" dirty="0"/>
              <a:t> </a:t>
            </a:r>
            <a:r>
              <a:rPr lang="zh-Hant" altLang="en-US" sz="3200" b="1" dirty="0"/>
              <a:t>如果我甘心作這事，就有賞賜</a:t>
            </a:r>
            <a:r>
              <a:rPr lang="zh-Hant" altLang="en-US" sz="3200" b="1" dirty="0" smtClean="0"/>
              <a:t>；</a:t>
            </a:r>
            <a:r>
              <a:rPr lang="en-US" altLang="zh-Hant" sz="3200" b="1" dirty="0" smtClean="0"/>
              <a:t>        </a:t>
            </a:r>
            <a:r>
              <a:rPr lang="zh-Hant" altLang="en-US" sz="3200" b="1" dirty="0" smtClean="0"/>
              <a:t>即使</a:t>
            </a:r>
            <a:r>
              <a:rPr lang="zh-Hant" altLang="en-US" sz="3200" b="1" dirty="0"/>
              <a:t>不甘心，這職責還是託付我了</a:t>
            </a:r>
            <a:r>
              <a:rPr lang="zh-Hant" altLang="en-US" sz="3200" b="1" dirty="0" smtClean="0"/>
              <a:t>。</a:t>
            </a:r>
            <a:endParaRPr lang="en-US" altLang="zh-Hant" sz="3200" b="1" dirty="0" smtClean="0"/>
          </a:p>
          <a:p>
            <a:r>
              <a:rPr lang="en-US" altLang="zh-Hant" sz="3200" b="1" dirty="0" smtClean="0"/>
              <a:t>18</a:t>
            </a:r>
            <a:r>
              <a:rPr lang="en-US" altLang="zh-Hant" sz="3200" b="1" dirty="0"/>
              <a:t> </a:t>
            </a:r>
            <a:r>
              <a:rPr lang="zh-Hant" altLang="en-US" sz="3200" b="1" dirty="0"/>
              <a:t>那麼，</a:t>
            </a:r>
            <a:r>
              <a:rPr lang="zh-Hant" altLang="en-US" sz="3200" b="1" u="sng" dirty="0"/>
              <a:t>我的賞賜是甚麼呢</a:t>
            </a:r>
            <a:r>
              <a:rPr lang="zh-Hant" altLang="en-US" sz="3200" b="1" dirty="0" smtClean="0">
                <a:solidFill>
                  <a:srgbClr val="A32323"/>
                </a:solidFill>
              </a:rPr>
              <a:t>？</a:t>
            </a:r>
            <a:r>
              <a:rPr lang="en-US" altLang="zh-Hant" sz="3200" b="1" dirty="0" smtClean="0"/>
              <a:t>                          </a:t>
            </a:r>
            <a:r>
              <a:rPr lang="zh-Hant" altLang="en-US" sz="3200" b="1" dirty="0" smtClean="0"/>
              <a:t>就是</a:t>
            </a:r>
            <a:r>
              <a:rPr lang="zh-Hant" altLang="en-US" sz="3200" b="1" dirty="0" smtClean="0">
                <a:solidFill>
                  <a:srgbClr val="A32323"/>
                </a:solidFill>
              </a:rPr>
              <a:t>我傳</a:t>
            </a:r>
            <a:r>
              <a:rPr lang="zh-Hant" altLang="en-US" sz="3200" b="1" dirty="0">
                <a:solidFill>
                  <a:srgbClr val="A32323"/>
                </a:solidFill>
              </a:rPr>
              <a:t>福音時</a:t>
            </a:r>
            <a:r>
              <a:rPr lang="zh-Hant" altLang="en-US" sz="3200" b="1" dirty="0"/>
              <a:t>，叫</a:t>
            </a:r>
            <a:r>
              <a:rPr lang="zh-Hant" altLang="en-US" sz="3200" b="1" dirty="0">
                <a:solidFill>
                  <a:srgbClr val="A32323"/>
                </a:solidFill>
              </a:rPr>
              <a:t>人免費得著福音</a:t>
            </a:r>
            <a:r>
              <a:rPr lang="zh-Hant" altLang="en-US" sz="3200" b="1" dirty="0" smtClean="0"/>
              <a:t>。</a:t>
            </a:r>
            <a:r>
              <a:rPr lang="en-US" altLang="zh-Hant" sz="3200" b="1" dirty="0" smtClean="0"/>
              <a:t> </a:t>
            </a:r>
            <a:r>
              <a:rPr lang="zh-Hant" altLang="en-US" sz="3200" b="1" dirty="0" smtClean="0"/>
              <a:t>這樣</a:t>
            </a:r>
            <a:r>
              <a:rPr lang="zh-Hant" altLang="en-US" sz="3200" b="1" dirty="0"/>
              <a:t>，</a:t>
            </a:r>
            <a:r>
              <a:rPr lang="zh-Hant" altLang="en-US" sz="3200" b="1" u="sng" dirty="0"/>
              <a:t>我就沒有用過</a:t>
            </a:r>
            <a:r>
              <a:rPr lang="zh-Hant" altLang="en-US" sz="3200" b="1" u="sng" dirty="0">
                <a:solidFill>
                  <a:srgbClr val="A32323"/>
                </a:solidFill>
              </a:rPr>
              <a:t>傳福音</a:t>
            </a:r>
            <a:r>
              <a:rPr lang="zh-Hant" altLang="en-US" sz="3200" b="1" u="sng" dirty="0"/>
              <a:t>可以</a:t>
            </a:r>
            <a:r>
              <a:rPr lang="zh-Hant" altLang="en-US" sz="3200" b="1" u="sng" dirty="0" smtClean="0"/>
              <a:t>享有的</a:t>
            </a:r>
            <a:r>
              <a:rPr lang="en-US" altLang="zh-Hant" sz="3200" b="1" u="sng" dirty="0" smtClean="0"/>
              <a:t>  </a:t>
            </a:r>
            <a:r>
              <a:rPr lang="zh-Hant" altLang="en-US" sz="3200" b="1" u="sng" dirty="0" smtClean="0">
                <a:solidFill>
                  <a:srgbClr val="A32323"/>
                </a:solidFill>
              </a:rPr>
              <a:t>權</a:t>
            </a:r>
            <a:r>
              <a:rPr lang="zh-Hant" altLang="en-US" sz="3200" b="1" u="sng" dirty="0">
                <a:solidFill>
                  <a:srgbClr val="A32323"/>
                </a:solidFill>
              </a:rPr>
              <a:t>利</a:t>
            </a:r>
            <a:r>
              <a:rPr lang="zh-Hant" altLang="en-US" sz="3200" b="1" u="sng" dirty="0"/>
              <a:t>了</a:t>
            </a:r>
            <a:r>
              <a:rPr lang="zh-Hant" altLang="en-US" sz="3200" b="1" dirty="0"/>
              <a:t>。</a:t>
            </a:r>
            <a:endParaRPr lang="en-US" sz="3200" b="1" dirty="0"/>
          </a:p>
        </p:txBody>
      </p:sp>
    </p:spTree>
    <p:extLst>
      <p:ext uri="{BB962C8B-B14F-4D97-AF65-F5344CB8AC3E}">
        <p14:creationId xmlns:p14="http://schemas.microsoft.com/office/powerpoint/2010/main" xmlns="" val="166772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t" b="1" dirty="0">
                <a:solidFill>
                  <a:srgbClr val="A32323"/>
                </a:solidFill>
              </a:rPr>
              <a:t>2. </a:t>
            </a:r>
            <a:r>
              <a:rPr lang="zh-Hant" altLang="en-US" b="1" dirty="0">
                <a:solidFill>
                  <a:srgbClr val="A32323"/>
                </a:solidFill>
              </a:rPr>
              <a:t>總要救一些人</a:t>
            </a:r>
            <a:r>
              <a:rPr lang="en-US" altLang="zh-Hant" b="1" dirty="0">
                <a:solidFill>
                  <a:srgbClr val="A32323"/>
                </a:solidFill>
              </a:rPr>
              <a:t> </a:t>
            </a:r>
            <a:r>
              <a:rPr lang="en-US" altLang="zh-Hant" sz="3200" dirty="0"/>
              <a:t>(9:19-23)</a:t>
            </a:r>
            <a:endParaRPr lang="en-US" dirty="0"/>
          </a:p>
        </p:txBody>
      </p:sp>
      <p:sp>
        <p:nvSpPr>
          <p:cNvPr id="3" name="Content Placeholder 2"/>
          <p:cNvSpPr>
            <a:spLocks noGrp="1"/>
          </p:cNvSpPr>
          <p:nvPr>
            <p:ph idx="1"/>
          </p:nvPr>
        </p:nvSpPr>
        <p:spPr/>
        <p:txBody>
          <a:bodyPr>
            <a:noAutofit/>
          </a:bodyPr>
          <a:lstStyle/>
          <a:p>
            <a:r>
              <a:rPr lang="en-US" altLang="zh-Hant" sz="3200" b="1" dirty="0" smtClean="0"/>
              <a:t>19</a:t>
            </a:r>
            <a:r>
              <a:rPr lang="en-US" altLang="zh-Hant" sz="3200" b="1" dirty="0"/>
              <a:t> </a:t>
            </a:r>
            <a:r>
              <a:rPr lang="zh-Hant" altLang="en-US" sz="3200" b="1" dirty="0"/>
              <a:t>我雖然自由，不受任何人管轄</a:t>
            </a:r>
            <a:r>
              <a:rPr lang="zh-Hant" altLang="en-US" sz="3200" b="1" dirty="0" smtClean="0"/>
              <a:t>，</a:t>
            </a:r>
            <a:r>
              <a:rPr lang="en-US" altLang="zh-Hant" sz="3200" b="1" dirty="0" smtClean="0"/>
              <a:t>        </a:t>
            </a:r>
            <a:r>
              <a:rPr lang="zh-Hant" altLang="en-US" sz="3200" b="1" dirty="0" smtClean="0"/>
              <a:t>但我自願成為眾人的</a:t>
            </a:r>
            <a:r>
              <a:rPr lang="zh-Hant" altLang="en-US" sz="3200" b="1" dirty="0"/>
              <a:t>奴僕</a:t>
            </a:r>
            <a:r>
              <a:rPr lang="zh-Hant" altLang="en-US" sz="3200" b="1" dirty="0" smtClean="0"/>
              <a:t>，</a:t>
            </a:r>
            <a:r>
              <a:rPr lang="en-US" altLang="zh-Hant" sz="3200" b="1" dirty="0" smtClean="0"/>
              <a:t>                      </a:t>
            </a:r>
            <a:r>
              <a:rPr lang="zh-Hant" altLang="en-US" sz="3200" b="1" dirty="0" smtClean="0">
                <a:solidFill>
                  <a:srgbClr val="A32323"/>
                </a:solidFill>
              </a:rPr>
              <a:t>為的是要多得一些人</a:t>
            </a:r>
            <a:r>
              <a:rPr lang="zh-Hant" altLang="en-US" sz="3200" b="1" dirty="0"/>
              <a:t>。 </a:t>
            </a:r>
            <a:endParaRPr lang="en-US" altLang="zh-Hant" sz="3200" b="1" dirty="0" smtClean="0"/>
          </a:p>
          <a:p>
            <a:r>
              <a:rPr lang="en-US" altLang="zh-Hant" sz="3200" b="1" dirty="0" smtClean="0"/>
              <a:t>20</a:t>
            </a:r>
            <a:r>
              <a:rPr lang="en-US" altLang="zh-Hant" sz="3200" b="1" dirty="0"/>
              <a:t> </a:t>
            </a:r>
            <a:r>
              <a:rPr lang="zh-Hant" altLang="en-US" sz="3200" b="1" dirty="0"/>
              <a:t>對猶太人，我就作猶太人</a:t>
            </a:r>
            <a:r>
              <a:rPr lang="zh-Hant" altLang="en-US" sz="3200" b="1" dirty="0" smtClean="0"/>
              <a:t>，</a:t>
            </a:r>
            <a:r>
              <a:rPr lang="en-US" altLang="zh-Hant" sz="3200" b="1" dirty="0" smtClean="0"/>
              <a:t>                </a:t>
            </a:r>
            <a:r>
              <a:rPr lang="zh-Hant" altLang="en-US" sz="3200" b="1" dirty="0" smtClean="0">
                <a:solidFill>
                  <a:srgbClr val="A32323"/>
                </a:solidFill>
              </a:rPr>
              <a:t>為了要得著</a:t>
            </a:r>
            <a:r>
              <a:rPr lang="zh-Hant" altLang="en-US" sz="3200" b="1" dirty="0"/>
              <a:t>猶太</a:t>
            </a:r>
            <a:r>
              <a:rPr lang="zh-Hant" altLang="en-US" sz="3200" b="1" dirty="0">
                <a:solidFill>
                  <a:srgbClr val="A32323"/>
                </a:solidFill>
              </a:rPr>
              <a:t>人</a:t>
            </a:r>
            <a:r>
              <a:rPr lang="zh-Hant" altLang="en-US" sz="3200" b="1" dirty="0" smtClean="0"/>
              <a:t>；</a:t>
            </a:r>
            <a:r>
              <a:rPr lang="en-US" altLang="zh-Hant" sz="3200" b="1" dirty="0" smtClean="0"/>
              <a:t>                                            </a:t>
            </a:r>
            <a:r>
              <a:rPr lang="zh-Hant" altLang="en-US" sz="3200" b="1" dirty="0" smtClean="0"/>
              <a:t>對</a:t>
            </a:r>
            <a:r>
              <a:rPr lang="zh-Hant" altLang="en-US" sz="3200" b="1" dirty="0"/>
              <a:t>律法以下的人</a:t>
            </a:r>
            <a:r>
              <a:rPr lang="zh-Hant" altLang="en-US" sz="3200" b="1" dirty="0" smtClean="0"/>
              <a:t>，</a:t>
            </a:r>
            <a:r>
              <a:rPr lang="en-US" altLang="zh-Hant" sz="3200" b="1" dirty="0" smtClean="0"/>
              <a:t>                                               </a:t>
            </a:r>
            <a:r>
              <a:rPr lang="zh-Hant" altLang="en-US" sz="3200" b="1" dirty="0" smtClean="0"/>
              <a:t>雖</a:t>
            </a:r>
            <a:r>
              <a:rPr lang="zh-Hant" altLang="en-US" sz="3200" b="1" dirty="0"/>
              <a:t>然我自己不在律法之下</a:t>
            </a:r>
            <a:r>
              <a:rPr lang="zh-Hant" altLang="en-US" sz="3200" b="1" dirty="0" smtClean="0"/>
              <a:t>，</a:t>
            </a:r>
            <a:r>
              <a:rPr lang="en-US" altLang="zh-Hant" sz="3200" b="1" dirty="0" smtClean="0"/>
              <a:t>                               </a:t>
            </a:r>
            <a:r>
              <a:rPr lang="zh-Hant" altLang="en-US" sz="3200" b="1" dirty="0" smtClean="0"/>
              <a:t>還</a:t>
            </a:r>
            <a:r>
              <a:rPr lang="zh-Hant" altLang="en-US" sz="3200" b="1" dirty="0"/>
              <a:t>是作了律法以下的人</a:t>
            </a:r>
            <a:r>
              <a:rPr lang="zh-Hant" altLang="en-US" sz="3200" b="1" dirty="0" smtClean="0"/>
              <a:t>，</a:t>
            </a:r>
            <a:r>
              <a:rPr lang="en-US" altLang="zh-Hant" sz="3200" b="1" dirty="0" smtClean="0"/>
              <a:t>                                  </a:t>
            </a:r>
            <a:r>
              <a:rPr lang="zh-Hant" altLang="en-US" sz="3200" b="1" dirty="0" smtClean="0">
                <a:solidFill>
                  <a:srgbClr val="A32323"/>
                </a:solidFill>
              </a:rPr>
              <a:t>為了要得著</a:t>
            </a:r>
            <a:r>
              <a:rPr lang="zh-Hant" altLang="en-US" sz="3200" b="1" dirty="0"/>
              <a:t>律法以下的</a:t>
            </a:r>
            <a:r>
              <a:rPr lang="zh-Hant" altLang="en-US" sz="3200" b="1" dirty="0">
                <a:solidFill>
                  <a:srgbClr val="A32323"/>
                </a:solidFill>
              </a:rPr>
              <a:t>人</a:t>
            </a:r>
            <a:r>
              <a:rPr lang="zh-Hant" altLang="en-US" sz="3200" b="1" dirty="0" smtClean="0"/>
              <a:t>。</a:t>
            </a:r>
            <a:endParaRPr lang="en-US" sz="3200" b="1" dirty="0"/>
          </a:p>
        </p:txBody>
      </p:sp>
    </p:spTree>
    <p:extLst>
      <p:ext uri="{BB962C8B-B14F-4D97-AF65-F5344CB8AC3E}">
        <p14:creationId xmlns:p14="http://schemas.microsoft.com/office/powerpoint/2010/main" xmlns="" val="311179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altLang="zh-Hant" sz="3200" b="1" dirty="0" smtClean="0"/>
              <a:t>21</a:t>
            </a:r>
            <a:r>
              <a:rPr lang="en-US" altLang="zh-Hant" sz="3200" b="1" dirty="0"/>
              <a:t> </a:t>
            </a:r>
            <a:r>
              <a:rPr lang="zh-Hant" altLang="en-US" sz="3200" b="1" dirty="0"/>
              <a:t>對沒有律法的人</a:t>
            </a:r>
            <a:r>
              <a:rPr lang="zh-Hant" altLang="en-US" sz="3200" b="1" dirty="0" smtClean="0"/>
              <a:t>，</a:t>
            </a:r>
            <a:r>
              <a:rPr lang="en-US" altLang="zh-Hant" sz="3200" b="1" dirty="0" smtClean="0"/>
              <a:t>                                        </a:t>
            </a:r>
            <a:r>
              <a:rPr lang="zh-Hant" altLang="en-US" sz="3200" b="1" dirty="0" smtClean="0"/>
              <a:t>我就作了沒</a:t>
            </a:r>
            <a:r>
              <a:rPr lang="zh-Hant" altLang="en-US" sz="3200" b="1" dirty="0"/>
              <a:t>有律法的人</a:t>
            </a:r>
            <a:r>
              <a:rPr lang="zh-Hant" altLang="en-US" sz="3200" b="1" dirty="0" smtClean="0"/>
              <a:t>，</a:t>
            </a:r>
            <a:r>
              <a:rPr lang="en-US" altLang="zh-Hant" sz="3200" b="1" dirty="0" smtClean="0"/>
              <a:t>                                      </a:t>
            </a:r>
            <a:r>
              <a:rPr lang="zh-Hant" altLang="en-US" sz="3200" b="1" dirty="0" smtClean="0"/>
              <a:t>其</a:t>
            </a:r>
            <a:r>
              <a:rPr lang="zh-Hant" altLang="en-US" sz="3200" b="1" dirty="0"/>
              <a:t>實我不是在　神的律法以外</a:t>
            </a:r>
            <a:r>
              <a:rPr lang="zh-Hant" altLang="en-US" sz="3200" b="1" dirty="0" smtClean="0"/>
              <a:t>，</a:t>
            </a:r>
            <a:r>
              <a:rPr lang="en-US" altLang="zh-Hant" sz="3200" b="1" dirty="0" smtClean="0"/>
              <a:t>                            </a:t>
            </a:r>
            <a:r>
              <a:rPr lang="zh-Hant" altLang="en-US" sz="3200" b="1" dirty="0" smtClean="0"/>
              <a:t>而</a:t>
            </a:r>
            <a:r>
              <a:rPr lang="zh-Hant" altLang="en-US" sz="3200" b="1" dirty="0"/>
              <a:t>是在基督的律法之下</a:t>
            </a:r>
            <a:r>
              <a:rPr lang="zh-Hant" altLang="en-US" sz="3200" b="1" dirty="0" smtClean="0"/>
              <a:t>，</a:t>
            </a:r>
            <a:r>
              <a:rPr lang="en-US" altLang="zh-Hant" sz="3200" b="1" dirty="0" smtClean="0"/>
              <a:t>                                  </a:t>
            </a:r>
            <a:r>
              <a:rPr lang="zh-Hant" altLang="en-US" sz="3200" b="1" dirty="0" smtClean="0">
                <a:solidFill>
                  <a:srgbClr val="A32323"/>
                </a:solidFill>
              </a:rPr>
              <a:t>為了要得著</a:t>
            </a:r>
            <a:r>
              <a:rPr lang="zh-Hant" altLang="en-US" sz="3200" b="1" dirty="0" smtClean="0"/>
              <a:t>沒</a:t>
            </a:r>
            <a:r>
              <a:rPr lang="zh-Hant" altLang="en-US" sz="3200" b="1" dirty="0"/>
              <a:t>有律法的</a:t>
            </a:r>
            <a:r>
              <a:rPr lang="zh-Hant" altLang="en-US" sz="3200" b="1" dirty="0">
                <a:solidFill>
                  <a:srgbClr val="A32323"/>
                </a:solidFill>
              </a:rPr>
              <a:t>人</a:t>
            </a:r>
            <a:r>
              <a:rPr lang="zh-Hant" altLang="en-US" sz="3200" b="1" dirty="0" smtClean="0"/>
              <a:t>。</a:t>
            </a:r>
            <a:endParaRPr lang="en-US" altLang="zh-Hant" sz="3200" b="1" dirty="0" smtClean="0"/>
          </a:p>
          <a:p>
            <a:r>
              <a:rPr lang="en-US" altLang="zh-Hant" sz="3200" b="1" dirty="0" smtClean="0"/>
              <a:t>22</a:t>
            </a:r>
            <a:r>
              <a:rPr lang="en-US" altLang="zh-Hant" sz="3200" b="1" dirty="0"/>
              <a:t> </a:t>
            </a:r>
            <a:r>
              <a:rPr lang="zh-Hant" altLang="en-US" sz="3200" b="1" dirty="0"/>
              <a:t>對軟弱的人，我就成了軟弱的人</a:t>
            </a:r>
            <a:r>
              <a:rPr lang="zh-Hant" altLang="en-US" sz="3200" b="1" dirty="0" smtClean="0"/>
              <a:t>，</a:t>
            </a:r>
            <a:r>
              <a:rPr lang="en-US" altLang="zh-Hant" sz="3200" b="1" dirty="0" smtClean="0"/>
              <a:t>                 </a:t>
            </a:r>
            <a:r>
              <a:rPr lang="zh-Hant" altLang="en-US" sz="3200" b="1" dirty="0" smtClean="0">
                <a:solidFill>
                  <a:srgbClr val="A32323"/>
                </a:solidFill>
              </a:rPr>
              <a:t>為了要得著</a:t>
            </a:r>
            <a:r>
              <a:rPr lang="zh-Hant" altLang="en-US" sz="3200" b="1" dirty="0"/>
              <a:t>軟弱的</a:t>
            </a:r>
            <a:r>
              <a:rPr lang="zh-Hant" altLang="en-US" sz="3200" b="1" dirty="0">
                <a:solidFill>
                  <a:srgbClr val="A32323"/>
                </a:solidFill>
              </a:rPr>
              <a:t>人</a:t>
            </a:r>
            <a:r>
              <a:rPr lang="zh-Hant" altLang="en-US" sz="3200" b="1" dirty="0" smtClean="0"/>
              <a:t>。</a:t>
            </a:r>
            <a:r>
              <a:rPr lang="en-US" altLang="zh-Hant" sz="3200" b="1" dirty="0" smtClean="0"/>
              <a:t>                                             </a:t>
            </a:r>
            <a:r>
              <a:rPr lang="zh-Hant" altLang="en-US" sz="3200" b="1" dirty="0" smtClean="0"/>
              <a:t>對怎麼樣</a:t>
            </a:r>
            <a:r>
              <a:rPr lang="zh-Hant" altLang="en-US" sz="3200" b="1" dirty="0"/>
              <a:t>的人</a:t>
            </a:r>
            <a:r>
              <a:rPr lang="zh-Hant" altLang="en-US" sz="3200" b="1" dirty="0" smtClean="0"/>
              <a:t>，</a:t>
            </a:r>
            <a:r>
              <a:rPr lang="en-US" altLang="zh-Hant" sz="3200" b="1" dirty="0" smtClean="0"/>
              <a:t> </a:t>
            </a:r>
            <a:r>
              <a:rPr lang="zh-Hant" altLang="en-US" sz="3200" b="1" dirty="0" smtClean="0"/>
              <a:t>我就作怎麼樣</a:t>
            </a:r>
            <a:r>
              <a:rPr lang="zh-Hant" altLang="en-US" sz="3200" b="1" dirty="0"/>
              <a:t>的人</a:t>
            </a:r>
            <a:r>
              <a:rPr lang="zh-Hant" altLang="en-US" sz="3200" b="1" dirty="0" smtClean="0"/>
              <a:t>；</a:t>
            </a:r>
            <a:r>
              <a:rPr lang="en-US" altLang="zh-Hant" sz="3200" b="1" dirty="0" smtClean="0"/>
              <a:t>            </a:t>
            </a:r>
            <a:r>
              <a:rPr lang="zh-Hant" altLang="en-US" sz="3200" b="1" dirty="0" smtClean="0"/>
              <a:t>無論</a:t>
            </a:r>
            <a:r>
              <a:rPr lang="zh-Hant" altLang="en-US" sz="3200" b="1" dirty="0"/>
              <a:t>如何，</a:t>
            </a:r>
            <a:r>
              <a:rPr lang="zh-Hant" altLang="en-US" sz="3200" b="1" u="sng" dirty="0">
                <a:solidFill>
                  <a:srgbClr val="A32323"/>
                </a:solidFill>
              </a:rPr>
              <a:t>總要救一些人</a:t>
            </a:r>
            <a:r>
              <a:rPr lang="zh-Hant" altLang="en-US" sz="3200" b="1" dirty="0"/>
              <a:t>。 </a:t>
            </a:r>
            <a:endParaRPr lang="en-US" altLang="zh-Hant" sz="3200" b="1" dirty="0" smtClean="0"/>
          </a:p>
        </p:txBody>
      </p:sp>
    </p:spTree>
    <p:extLst>
      <p:ext uri="{BB962C8B-B14F-4D97-AF65-F5344CB8AC3E}">
        <p14:creationId xmlns:p14="http://schemas.microsoft.com/office/powerpoint/2010/main" xmlns="" val="2665200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ant" altLang="en-US" b="1" i="1" dirty="0">
                <a:solidFill>
                  <a:schemeClr val="accent2"/>
                </a:solidFill>
              </a:rPr>
              <a:t>都是為了福音</a:t>
            </a:r>
            <a:r>
              <a:rPr lang="en-US" altLang="zh-Hant" b="1" i="1" dirty="0">
                <a:solidFill>
                  <a:schemeClr val="accent2"/>
                </a:solidFill>
              </a:rPr>
              <a:t> !</a:t>
            </a:r>
            <a:endParaRPr lang="en-US" dirty="0"/>
          </a:p>
        </p:txBody>
      </p:sp>
      <p:sp>
        <p:nvSpPr>
          <p:cNvPr id="3" name="Content Placeholder 2"/>
          <p:cNvSpPr>
            <a:spLocks noGrp="1"/>
          </p:cNvSpPr>
          <p:nvPr>
            <p:ph idx="1"/>
          </p:nvPr>
        </p:nvSpPr>
        <p:spPr/>
        <p:txBody>
          <a:bodyPr>
            <a:noAutofit/>
          </a:bodyPr>
          <a:lstStyle/>
          <a:p>
            <a:r>
              <a:rPr lang="en-US" altLang="zh-Hant" sz="4000" b="1" dirty="0"/>
              <a:t>23 </a:t>
            </a:r>
            <a:r>
              <a:rPr lang="zh-Hant" altLang="en-US" sz="4000" b="1" dirty="0">
                <a:solidFill>
                  <a:srgbClr val="A32323"/>
                </a:solidFill>
              </a:rPr>
              <a:t>我所作的一切</a:t>
            </a:r>
            <a:r>
              <a:rPr lang="zh-Hant" altLang="en-US" sz="4000" b="1" dirty="0" smtClean="0">
                <a:solidFill>
                  <a:srgbClr val="A32323"/>
                </a:solidFill>
              </a:rPr>
              <a:t>，</a:t>
            </a:r>
            <a:r>
              <a:rPr lang="en-US" altLang="zh-Hant" sz="4000" b="1" dirty="0" smtClean="0">
                <a:solidFill>
                  <a:srgbClr val="A32323"/>
                </a:solidFill>
              </a:rPr>
              <a:t>                                         </a:t>
            </a:r>
            <a:r>
              <a:rPr lang="zh-Hant" altLang="en-US" sz="4000" b="1" dirty="0" smtClean="0">
                <a:solidFill>
                  <a:srgbClr val="A32323"/>
                </a:solidFill>
              </a:rPr>
              <a:t>都</a:t>
            </a:r>
            <a:r>
              <a:rPr lang="zh-Hant" altLang="en-US" sz="4000" b="1" dirty="0">
                <a:solidFill>
                  <a:srgbClr val="A32323"/>
                </a:solidFill>
              </a:rPr>
              <a:t>是為了福音的緣故</a:t>
            </a:r>
            <a:r>
              <a:rPr lang="zh-Hant" altLang="en-US" sz="4000" b="1" dirty="0" smtClean="0">
                <a:solidFill>
                  <a:srgbClr val="A32323"/>
                </a:solidFill>
              </a:rPr>
              <a:t>，</a:t>
            </a:r>
            <a:r>
              <a:rPr lang="en-US" altLang="zh-Hant" sz="4000" b="1" dirty="0" smtClean="0">
                <a:solidFill>
                  <a:srgbClr val="A32323"/>
                </a:solidFill>
              </a:rPr>
              <a:t>                                     </a:t>
            </a:r>
            <a:r>
              <a:rPr lang="zh-Hant" altLang="en-US" sz="4000" b="1" dirty="0" smtClean="0">
                <a:solidFill>
                  <a:srgbClr val="A32323"/>
                </a:solidFill>
              </a:rPr>
              <a:t>好讓我與</a:t>
            </a:r>
            <a:r>
              <a:rPr lang="zh-Hant" altLang="en-US" sz="4000" b="1" dirty="0">
                <a:solidFill>
                  <a:srgbClr val="A32323"/>
                </a:solidFill>
              </a:rPr>
              <a:t>別人同享福音的好處</a:t>
            </a:r>
            <a:r>
              <a:rPr lang="zh-Hant" altLang="en-US" sz="4000" b="1" dirty="0" smtClean="0">
                <a:solidFill>
                  <a:srgbClr val="A32323"/>
                </a:solidFill>
              </a:rPr>
              <a:t>。</a:t>
            </a:r>
            <a:endParaRPr lang="en-US" sz="4000" b="1" dirty="0">
              <a:solidFill>
                <a:srgbClr val="A32323"/>
              </a:solidFill>
            </a:endParaRPr>
          </a:p>
        </p:txBody>
      </p:sp>
    </p:spTree>
    <p:extLst>
      <p:ext uri="{BB962C8B-B14F-4D97-AF65-F5344CB8AC3E}">
        <p14:creationId xmlns:p14="http://schemas.microsoft.com/office/powerpoint/2010/main" xmlns="" val="217506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3. </a:t>
            </a:r>
            <a:r>
              <a:rPr lang="zh-TW" altLang="en-US" b="1" dirty="0" smtClean="0">
                <a:solidFill>
                  <a:schemeClr val="accent2"/>
                </a:solidFill>
              </a:rPr>
              <a:t>朝著目標奔跑</a:t>
            </a:r>
            <a:r>
              <a:rPr lang="en-US" altLang="zh-Hant" b="1" dirty="0" smtClean="0">
                <a:solidFill>
                  <a:schemeClr val="accent2"/>
                </a:solidFill>
              </a:rPr>
              <a:t> </a:t>
            </a:r>
            <a:r>
              <a:rPr lang="en-US" altLang="zh-Hant" sz="3200" dirty="0" smtClean="0"/>
              <a:t>(9:24-27)</a:t>
            </a:r>
            <a:endParaRPr lang="en-US" sz="3200" dirty="0"/>
          </a:p>
        </p:txBody>
      </p:sp>
      <p:sp>
        <p:nvSpPr>
          <p:cNvPr id="3" name="Content Placeholder 2"/>
          <p:cNvSpPr>
            <a:spLocks noGrp="1"/>
          </p:cNvSpPr>
          <p:nvPr>
            <p:ph idx="1"/>
          </p:nvPr>
        </p:nvSpPr>
        <p:spPr/>
        <p:txBody>
          <a:bodyPr>
            <a:noAutofit/>
          </a:bodyPr>
          <a:lstStyle/>
          <a:p>
            <a:r>
              <a:rPr lang="en-US" altLang="zh-Hant" sz="3200" b="1" dirty="0" smtClean="0"/>
              <a:t>24</a:t>
            </a:r>
            <a:r>
              <a:rPr lang="en-US" altLang="zh-Hant" sz="3200" b="1" dirty="0"/>
              <a:t> </a:t>
            </a:r>
            <a:r>
              <a:rPr lang="zh-Hant" altLang="en-US" sz="3200" b="1" dirty="0"/>
              <a:t>難道你們不知道，在場上賽跑的人，雖然大家都跑，但</a:t>
            </a:r>
            <a:r>
              <a:rPr lang="zh-Hant" altLang="en-US" sz="3200" b="1" dirty="0">
                <a:solidFill>
                  <a:srgbClr val="A32323"/>
                </a:solidFill>
              </a:rPr>
              <a:t>得獎的只有一個人</a:t>
            </a:r>
            <a:r>
              <a:rPr lang="zh-Hant" altLang="en-US" sz="3200" b="1" dirty="0"/>
              <a:t>嗎</a:t>
            </a:r>
            <a:r>
              <a:rPr lang="zh-Hant" altLang="en-US" sz="3200" b="1" dirty="0">
                <a:solidFill>
                  <a:srgbClr val="A32323"/>
                </a:solidFill>
              </a:rPr>
              <a:t>？</a:t>
            </a:r>
            <a:r>
              <a:rPr lang="zh-Hant" altLang="en-US" sz="3200" b="1" dirty="0">
                <a:solidFill>
                  <a:schemeClr val="accent2"/>
                </a:solidFill>
              </a:rPr>
              <a:t>你們</a:t>
            </a:r>
            <a:r>
              <a:rPr lang="zh-Hant" altLang="en-US" sz="3200" b="1" dirty="0">
                <a:solidFill>
                  <a:srgbClr val="A32323"/>
                </a:solidFill>
              </a:rPr>
              <a:t>都應當這樣跑</a:t>
            </a:r>
            <a:r>
              <a:rPr lang="zh-Hant" altLang="en-US" sz="3200" b="1" dirty="0"/>
              <a:t>，好叫你們</a:t>
            </a:r>
            <a:r>
              <a:rPr lang="zh-Hant" altLang="en-US" sz="3200" b="1" dirty="0">
                <a:solidFill>
                  <a:srgbClr val="A32323"/>
                </a:solidFill>
              </a:rPr>
              <a:t>可以得獎</a:t>
            </a:r>
            <a:r>
              <a:rPr lang="zh-Hant" altLang="en-US" sz="3200" b="1" dirty="0" smtClean="0"/>
              <a:t>。</a:t>
            </a:r>
            <a:endParaRPr lang="en-US" altLang="zh-Hant" sz="3200" b="1" dirty="0" smtClean="0"/>
          </a:p>
          <a:p>
            <a:r>
              <a:rPr lang="zh-Hant" altLang="en-US" sz="3200" b="1" dirty="0" smtClean="0"/>
              <a:t> </a:t>
            </a:r>
            <a:r>
              <a:rPr lang="en-US" altLang="zh-Hant" sz="3200" b="1" dirty="0"/>
              <a:t>25 </a:t>
            </a:r>
            <a:r>
              <a:rPr lang="zh-Hant" altLang="en-US" sz="3200" b="1" dirty="0"/>
              <a:t>凡參加運動比賽的</a:t>
            </a:r>
            <a:r>
              <a:rPr lang="zh-Hant" altLang="en-US" sz="3200" b="1" dirty="0" smtClean="0"/>
              <a:t>，</a:t>
            </a:r>
            <a:r>
              <a:rPr lang="en-US" altLang="zh-Hant" sz="3200" b="1" dirty="0" smtClean="0"/>
              <a:t>                                       </a:t>
            </a:r>
            <a:r>
              <a:rPr lang="zh-Hant" altLang="en-US" sz="3200" b="1" dirty="0" smtClean="0">
                <a:solidFill>
                  <a:srgbClr val="A32323"/>
                </a:solidFill>
              </a:rPr>
              <a:t>在一切事上</a:t>
            </a:r>
            <a:r>
              <a:rPr lang="zh-Hant" altLang="en-US" sz="3200" b="1" dirty="0">
                <a:solidFill>
                  <a:srgbClr val="A32323"/>
                </a:solidFill>
              </a:rPr>
              <a:t>都有節制</a:t>
            </a:r>
            <a:r>
              <a:rPr lang="zh-Hant" altLang="en-US" sz="3200" b="1" dirty="0" smtClean="0"/>
              <a:t>；</a:t>
            </a:r>
            <a:r>
              <a:rPr lang="en-US" altLang="zh-Hant" sz="3200" b="1" dirty="0" smtClean="0"/>
              <a:t>                                      </a:t>
            </a:r>
            <a:r>
              <a:rPr lang="zh-Hant" altLang="en-US" sz="3200" b="1" dirty="0" smtClean="0"/>
              <a:t>他們這樣作，不過要得到能壞</a:t>
            </a:r>
            <a:r>
              <a:rPr lang="zh-Hant" altLang="en-US" sz="3200" b="1" dirty="0"/>
              <a:t>的冠冕</a:t>
            </a:r>
            <a:r>
              <a:rPr lang="zh-Hant" altLang="en-US" sz="3200" b="1" dirty="0" smtClean="0"/>
              <a:t>，</a:t>
            </a:r>
            <a:r>
              <a:rPr lang="en-US" altLang="zh-Hant" sz="3200" b="1" dirty="0" smtClean="0"/>
              <a:t>          </a:t>
            </a:r>
            <a:r>
              <a:rPr lang="zh-Hant" altLang="en-US" sz="3200" b="1" dirty="0" smtClean="0"/>
              <a:t>我們</a:t>
            </a:r>
            <a:r>
              <a:rPr lang="zh-Hant" altLang="en-US" sz="3200" b="1" dirty="0" smtClean="0">
                <a:solidFill>
                  <a:srgbClr val="A32323"/>
                </a:solidFill>
              </a:rPr>
              <a:t>卻</a:t>
            </a:r>
            <a:r>
              <a:rPr lang="zh-Hant" altLang="en-US" sz="3200" b="1" dirty="0">
                <a:solidFill>
                  <a:srgbClr val="A32323"/>
                </a:solidFill>
              </a:rPr>
              <a:t>是要得不朽的冠冕</a:t>
            </a:r>
            <a:r>
              <a:rPr lang="zh-Hant" altLang="en-US" sz="3200" b="1" dirty="0" smtClean="0"/>
              <a:t>。</a:t>
            </a:r>
            <a:endParaRPr lang="en-US" sz="3200" b="1" dirty="0"/>
          </a:p>
        </p:txBody>
      </p:sp>
    </p:spTree>
    <p:extLst>
      <p:ext uri="{BB962C8B-B14F-4D97-AF65-F5344CB8AC3E}">
        <p14:creationId xmlns:p14="http://schemas.microsoft.com/office/powerpoint/2010/main" xmlns="" val="4212611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ant" altLang="en-US" b="1" dirty="0" smtClean="0">
                <a:solidFill>
                  <a:srgbClr val="A32323"/>
                </a:solidFill>
              </a:rPr>
              <a:t>專一注視耶穌</a:t>
            </a:r>
            <a:endParaRPr lang="en-US" b="1" dirty="0">
              <a:solidFill>
                <a:srgbClr val="A32323"/>
              </a:solidFill>
            </a:endParaRPr>
          </a:p>
        </p:txBody>
      </p:sp>
      <p:sp>
        <p:nvSpPr>
          <p:cNvPr id="3" name="Content Placeholder 2"/>
          <p:cNvSpPr>
            <a:spLocks noGrp="1"/>
          </p:cNvSpPr>
          <p:nvPr>
            <p:ph idx="1"/>
          </p:nvPr>
        </p:nvSpPr>
        <p:spPr/>
        <p:txBody>
          <a:bodyPr>
            <a:noAutofit/>
          </a:bodyPr>
          <a:lstStyle/>
          <a:p>
            <a:pPr marL="0" indent="0">
              <a:buNone/>
            </a:pPr>
            <a:r>
              <a:rPr lang="en-US" altLang="zh-Hant" sz="2800" b="1" dirty="0" smtClean="0"/>
              <a:t>1 </a:t>
            </a:r>
            <a:r>
              <a:rPr lang="zh-Hant" altLang="en-US" sz="2800" b="1" dirty="0" smtClean="0"/>
              <a:t>所以，我們</a:t>
            </a:r>
            <a:r>
              <a:rPr lang="zh-Hant" altLang="en-US" sz="2800" b="1" dirty="0"/>
              <a:t>既然有這麼多的見證人，像雲彩圍繞著我們，就應該</a:t>
            </a:r>
            <a:r>
              <a:rPr lang="zh-Hant" altLang="en-US" sz="2800" b="1" dirty="0">
                <a:solidFill>
                  <a:srgbClr val="A32323"/>
                </a:solidFill>
              </a:rPr>
              <a:t>脫下各樣的拖累，和容易纏住我們的罪，以堅忍的心奔跑那擺在我們面前的賽程； </a:t>
            </a:r>
            <a:r>
              <a:rPr lang="en-US" altLang="zh-Hant" sz="2800" b="1" dirty="0"/>
              <a:t>2 </a:t>
            </a:r>
            <a:r>
              <a:rPr lang="zh-Hant" altLang="en-US" sz="2800" b="1" dirty="0">
                <a:solidFill>
                  <a:srgbClr val="A32323"/>
                </a:solidFill>
              </a:rPr>
              <a:t>專一注視耶穌，就是那位信心的創造者和完成者。</a:t>
            </a:r>
            <a:r>
              <a:rPr lang="zh-Hant" altLang="en-US" sz="2800" b="1" dirty="0"/>
              <a:t>他因為那擺在面前的喜樂，就忍受了十字架，輕看了羞辱，現在就坐在　神寶座的右邊。 </a:t>
            </a:r>
            <a:r>
              <a:rPr lang="en-US" altLang="zh-Hant" sz="2800" b="1" dirty="0"/>
              <a:t>3 </a:t>
            </a:r>
            <a:r>
              <a:rPr lang="zh-Hant" altLang="en-US" sz="2800" b="1" dirty="0"/>
              <a:t>這位忍受罪人那樣頂撞的耶穌，你們要仔細思想，免得疲倦灰心</a:t>
            </a:r>
            <a:r>
              <a:rPr lang="zh-Hant" altLang="en-US" sz="2800" b="1" dirty="0" smtClean="0"/>
              <a:t>。</a:t>
            </a:r>
            <a:endParaRPr lang="en-US" altLang="zh-Hant" sz="2800" b="1" dirty="0" smtClean="0"/>
          </a:p>
          <a:p>
            <a:pPr marL="0" indent="0" algn="r">
              <a:buNone/>
            </a:pPr>
            <a:r>
              <a:rPr lang="en-US" altLang="zh-Hant" sz="2800" b="1" dirty="0" smtClean="0"/>
              <a:t>(</a:t>
            </a:r>
            <a:r>
              <a:rPr lang="en-US" sz="2800" b="1" dirty="0" err="1" smtClean="0"/>
              <a:t>希伯</a:t>
            </a:r>
            <a:r>
              <a:rPr lang="zh-TW" altLang="en-US" sz="2800" b="1" dirty="0" smtClean="0"/>
              <a:t>來書</a:t>
            </a:r>
            <a:r>
              <a:rPr lang="en-US" sz="2800" b="1" dirty="0" smtClean="0"/>
              <a:t> </a:t>
            </a:r>
            <a:r>
              <a:rPr lang="en-US" sz="2800" b="1" dirty="0"/>
              <a:t>12:1-</a:t>
            </a:r>
            <a:r>
              <a:rPr lang="en-US" sz="2800" b="1" dirty="0" smtClean="0"/>
              <a:t>3)</a:t>
            </a:r>
            <a:endParaRPr lang="en-US" sz="2800" b="1" dirty="0"/>
          </a:p>
          <a:p>
            <a:pPr marL="0" indent="0">
              <a:buNone/>
            </a:pPr>
            <a:endParaRPr lang="en-US" sz="2800" b="1" dirty="0"/>
          </a:p>
        </p:txBody>
      </p:sp>
    </p:spTree>
    <p:extLst>
      <p:ext uri="{BB962C8B-B14F-4D97-AF65-F5344CB8AC3E}">
        <p14:creationId xmlns:p14="http://schemas.microsoft.com/office/powerpoint/2010/main" xmlns="" val="212671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zh-Hant" sz="3200" b="1" dirty="0" smtClean="0"/>
              <a:t>26</a:t>
            </a:r>
            <a:r>
              <a:rPr lang="en-US" altLang="zh-Hant" sz="3200" b="1" dirty="0"/>
              <a:t> </a:t>
            </a:r>
            <a:r>
              <a:rPr lang="zh-Hant" altLang="en-US" sz="3200" b="1" dirty="0"/>
              <a:t>所以我奔跑，不是沒</a:t>
            </a:r>
            <a:r>
              <a:rPr lang="zh-Hant" altLang="en-US" sz="3200" b="1" dirty="0">
                <a:solidFill>
                  <a:schemeClr val="accent2"/>
                </a:solidFill>
              </a:rPr>
              <a:t>有目標的</a:t>
            </a:r>
            <a:r>
              <a:rPr lang="zh-Hant" altLang="en-US" sz="3200" b="1" dirty="0" smtClean="0"/>
              <a:t>；</a:t>
            </a:r>
            <a:r>
              <a:rPr lang="en-US" altLang="zh-Hant" sz="3200" b="1" dirty="0" smtClean="0"/>
              <a:t>                   </a:t>
            </a:r>
            <a:r>
              <a:rPr lang="zh-Hant" altLang="en-US" sz="3200" b="1" dirty="0" smtClean="0"/>
              <a:t>我鬥</a:t>
            </a:r>
            <a:r>
              <a:rPr lang="zh-Hant" altLang="en-US" sz="3200" b="1" dirty="0"/>
              <a:t>拳，不是打空氣的。 </a:t>
            </a:r>
            <a:endParaRPr lang="en-US" altLang="zh-Hant" sz="3200" b="1" dirty="0" smtClean="0"/>
          </a:p>
          <a:p>
            <a:r>
              <a:rPr lang="en-US" altLang="zh-Hant" sz="3200" b="1" dirty="0" smtClean="0"/>
              <a:t>27</a:t>
            </a:r>
            <a:r>
              <a:rPr lang="en-US" altLang="zh-Hant" sz="3200" b="1" dirty="0"/>
              <a:t> </a:t>
            </a:r>
            <a:r>
              <a:rPr lang="zh-Hant" altLang="en-US" sz="3200" b="1" dirty="0">
                <a:solidFill>
                  <a:srgbClr val="A32323"/>
                </a:solidFill>
              </a:rPr>
              <a:t>我要克制自己的身體，叫身體服我，</a:t>
            </a:r>
            <a:r>
              <a:rPr lang="zh-Hant" altLang="en-US" sz="3200" b="1" dirty="0"/>
              <a:t>免得我傳了給別人，自己反而落選了。</a:t>
            </a:r>
            <a:endParaRPr lang="en-US" sz="3200" b="1" dirty="0"/>
          </a:p>
          <a:p>
            <a:endParaRPr lang="en-US" b="1" dirty="0"/>
          </a:p>
        </p:txBody>
      </p:sp>
    </p:spTree>
    <p:extLst>
      <p:ext uri="{BB962C8B-B14F-4D97-AF65-F5344CB8AC3E}">
        <p14:creationId xmlns:p14="http://schemas.microsoft.com/office/powerpoint/2010/main" xmlns="" val="2797693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b="1" dirty="0"/>
              <a:t>26-27 I don’t know about you, but I’m running hard for the finish line. I’m giving it everything I’ve got. No sloppy living for me! I’m staying alert and in top condition. I’m not going to get caught napping, telling everyone else all about it and then missing out myself</a:t>
            </a:r>
            <a:r>
              <a:rPr lang="en-US" sz="3200" b="1" dirty="0" smtClean="0"/>
              <a:t>.               </a:t>
            </a:r>
          </a:p>
          <a:p>
            <a:pPr marL="0" indent="0" algn="r">
              <a:buNone/>
            </a:pPr>
            <a:r>
              <a:rPr lang="en-US" sz="3200" b="1" dirty="0" smtClean="0"/>
              <a:t>(Message Bible)</a:t>
            </a:r>
            <a:endParaRPr lang="en-US" sz="3200" b="1" dirty="0"/>
          </a:p>
        </p:txBody>
      </p:sp>
    </p:spTree>
    <p:extLst>
      <p:ext uri="{BB962C8B-B14F-4D97-AF65-F5344CB8AC3E}">
        <p14:creationId xmlns:p14="http://schemas.microsoft.com/office/powerpoint/2010/main" xmlns="" val="321793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b="1" dirty="0" smtClean="0">
                <a:solidFill>
                  <a:srgbClr val="A32323"/>
                </a:solidFill>
              </a:rPr>
              <a:t>“</a:t>
            </a:r>
            <a:r>
              <a:rPr lang="zh-TW" altLang="en-US" sz="3200" b="1" dirty="0" smtClean="0">
                <a:solidFill>
                  <a:srgbClr val="A32323"/>
                </a:solidFill>
              </a:rPr>
              <a:t>我不知道你會怎樣，但是我正奮力奔向終點線，我把所有的心力全都投入了！</a:t>
            </a:r>
            <a:r>
              <a:rPr lang="en-US" altLang="zh-TW" sz="3200" b="1" dirty="0" smtClean="0">
                <a:solidFill>
                  <a:srgbClr val="A32323"/>
                </a:solidFill>
              </a:rPr>
              <a:t> </a:t>
            </a:r>
            <a:r>
              <a:rPr lang="zh-TW" altLang="en-US" sz="3200" b="1" dirty="0" smtClean="0">
                <a:solidFill>
                  <a:srgbClr val="A32323"/>
                </a:solidFill>
              </a:rPr>
              <a:t>我絕不容許自己打混度日，我要保持警醒並且達到最佳的體適能狀態！</a:t>
            </a:r>
            <a:r>
              <a:rPr lang="en-US" altLang="zh-TW" sz="3200" b="1" dirty="0" smtClean="0">
                <a:solidFill>
                  <a:srgbClr val="A32323"/>
                </a:solidFill>
              </a:rPr>
              <a:t>                </a:t>
            </a:r>
            <a:r>
              <a:rPr lang="zh-TW" altLang="en-US" sz="3200" b="1" dirty="0" smtClean="0">
                <a:solidFill>
                  <a:srgbClr val="A32323"/>
                </a:solidFill>
              </a:rPr>
              <a:t>我不能荒廢生命，言行不一的教導別人自己卻閒散偷懶！</a:t>
            </a:r>
            <a:r>
              <a:rPr lang="en-US" altLang="zh-TW" sz="3200" b="1" dirty="0" smtClean="0">
                <a:solidFill>
                  <a:srgbClr val="A32323"/>
                </a:solidFill>
              </a:rPr>
              <a:t>”</a:t>
            </a:r>
            <a:endParaRPr lang="en-US" sz="3200" b="1" dirty="0">
              <a:solidFill>
                <a:srgbClr val="A32323"/>
              </a:solidFill>
            </a:endParaRPr>
          </a:p>
          <a:p>
            <a:pPr marL="0" indent="0" algn="r">
              <a:buNone/>
            </a:pPr>
            <a:r>
              <a:rPr lang="en-US" sz="3200" b="1" dirty="0" smtClean="0"/>
              <a:t>                             (</a:t>
            </a:r>
            <a:r>
              <a:rPr lang="zh-TW" altLang="en-US" sz="2800" b="1" dirty="0" smtClean="0"/>
              <a:t>信息版聖經</a:t>
            </a:r>
            <a:r>
              <a:rPr lang="en-US" altLang="zh-TW" sz="2800" b="1" dirty="0" smtClean="0"/>
              <a:t> </a:t>
            </a:r>
            <a:r>
              <a:rPr lang="zh-TW" altLang="en-US" sz="2800" b="1" dirty="0" smtClean="0"/>
              <a:t>林前</a:t>
            </a:r>
            <a:r>
              <a:rPr lang="en-US" altLang="zh-TW" sz="2800" b="1" dirty="0" smtClean="0"/>
              <a:t> 9:26,27)</a:t>
            </a:r>
            <a:endParaRPr lang="en-US" sz="3200" b="1" dirty="0"/>
          </a:p>
        </p:txBody>
      </p:sp>
    </p:spTree>
    <p:extLst>
      <p:ext uri="{BB962C8B-B14F-4D97-AF65-F5344CB8AC3E}">
        <p14:creationId xmlns:p14="http://schemas.microsoft.com/office/powerpoint/2010/main" xmlns="" val="164371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Hant" altLang="en-US" sz="5400" b="1" i="1" dirty="0">
                <a:solidFill>
                  <a:schemeClr val="accent2"/>
                </a:solidFill>
                <a:latin typeface="華康飾藝體W5(P)" pitchFamily="82" charset="-120"/>
                <a:ea typeface="華康飾藝體W5(P)" pitchFamily="82" charset="-120"/>
              </a:rPr>
              <a:t>都是為了</a:t>
            </a:r>
            <a:r>
              <a:rPr lang="zh-Hant" altLang="en-US" sz="5400" b="1" i="1" dirty="0" smtClean="0">
                <a:solidFill>
                  <a:schemeClr val="accent2"/>
                </a:solidFill>
                <a:latin typeface="華康飾藝體W5(P)" pitchFamily="82" charset="-120"/>
                <a:ea typeface="華康飾藝體W5(P)" pitchFamily="82" charset="-120"/>
              </a:rPr>
              <a:t>福音</a:t>
            </a:r>
            <a:r>
              <a:rPr lang="en-US" altLang="zh-Hant" sz="5400" b="1" i="1" dirty="0">
                <a:solidFill>
                  <a:schemeClr val="accent2"/>
                </a:solidFill>
                <a:latin typeface="華康飾藝體W5(P)" pitchFamily="82" charset="-120"/>
                <a:ea typeface="華康飾藝體W5(P)" pitchFamily="82" charset="-120"/>
              </a:rPr>
              <a:t> </a:t>
            </a:r>
            <a:r>
              <a:rPr lang="en-US" altLang="zh-Hant" sz="5400" b="1" i="1" dirty="0" smtClean="0">
                <a:solidFill>
                  <a:schemeClr val="accent2"/>
                </a:solidFill>
                <a:latin typeface="華康飾藝體W5(P)" pitchFamily="82" charset="-120"/>
                <a:ea typeface="華康飾藝體W5(P)" pitchFamily="82" charset="-120"/>
              </a:rPr>
              <a:t>!</a:t>
            </a:r>
            <a:endParaRPr lang="en-US" sz="5400" b="1" i="1" dirty="0">
              <a:solidFill>
                <a:schemeClr val="accent2"/>
              </a:solidFill>
              <a:latin typeface="華康飾藝體W5(P)" pitchFamily="82" charset="-120"/>
              <a:ea typeface="華康飾藝體W5(P)" pitchFamily="82" charset="-120"/>
            </a:endParaRPr>
          </a:p>
        </p:txBody>
      </p:sp>
      <p:sp>
        <p:nvSpPr>
          <p:cNvPr id="5" name="Text Placeholder 4"/>
          <p:cNvSpPr>
            <a:spLocks noGrp="1"/>
          </p:cNvSpPr>
          <p:nvPr>
            <p:ph type="body" idx="1"/>
          </p:nvPr>
        </p:nvSpPr>
        <p:spPr/>
        <p:txBody>
          <a:bodyPr>
            <a:normAutofit/>
          </a:bodyPr>
          <a:lstStyle/>
          <a:p>
            <a:r>
              <a:rPr lang="zh-TW" altLang="en-US" sz="4000" b="1" dirty="0" smtClean="0">
                <a:latin typeface="華康飾藝體W5(P)" pitchFamily="82" charset="-120"/>
                <a:ea typeface="華康飾藝體W5(P)" pitchFamily="82" charset="-120"/>
              </a:rPr>
              <a:t>哥林多前書</a:t>
            </a:r>
            <a:r>
              <a:rPr lang="en-US" altLang="zh-TW" sz="4000" b="1" dirty="0" smtClean="0">
                <a:latin typeface="華康飾藝體W5(P)" pitchFamily="82" charset="-120"/>
                <a:ea typeface="華康飾藝體W5(P)" pitchFamily="82" charset="-120"/>
              </a:rPr>
              <a:t>9:1-27</a:t>
            </a:r>
            <a:endParaRPr lang="en-US" sz="4000" b="1" dirty="0">
              <a:latin typeface="華康飾藝體W5(P)" pitchFamily="82" charset="-120"/>
              <a:ea typeface="華康飾藝體W5(P)" pitchFamily="82" charset="-120"/>
            </a:endParaRPr>
          </a:p>
        </p:txBody>
      </p:sp>
    </p:spTree>
    <p:extLst>
      <p:ext uri="{BB962C8B-B14F-4D97-AF65-F5344CB8AC3E}">
        <p14:creationId xmlns:p14="http://schemas.microsoft.com/office/powerpoint/2010/main" xmlns="" val="3505639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ZK marathon splentid moments(1).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0990" b="10990"/>
          <a:stretch>
            <a:fillRect/>
          </a:stretch>
        </p:blipFill>
        <p:spPr>
          <a:xfrm>
            <a:off x="0" y="942814"/>
            <a:ext cx="9143999" cy="4577745"/>
          </a:xfrm>
        </p:spPr>
      </p:pic>
    </p:spTree>
    <p:extLst>
      <p:ext uri="{BB962C8B-B14F-4D97-AF65-F5344CB8AC3E}">
        <p14:creationId xmlns:p14="http://schemas.microsoft.com/office/powerpoint/2010/main" xmlns="" val="397719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23960_full.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4396" b="35155"/>
          <a:stretch/>
        </p:blipFill>
        <p:spPr>
          <a:xfrm>
            <a:off x="571500" y="-269413"/>
            <a:ext cx="8001000" cy="7254903"/>
          </a:xfrm>
        </p:spPr>
      </p:pic>
    </p:spTree>
    <p:extLst>
      <p:ext uri="{BB962C8B-B14F-4D97-AF65-F5344CB8AC3E}">
        <p14:creationId xmlns:p14="http://schemas.microsoft.com/office/powerpoint/2010/main" xmlns="" val="90580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400" b="1" dirty="0" smtClean="0">
                <a:solidFill>
                  <a:srgbClr val="A32323"/>
                </a:solidFill>
              </a:rPr>
              <a:t>反思與應用</a:t>
            </a:r>
            <a:endParaRPr lang="en-US" sz="4400" b="1" dirty="0">
              <a:solidFill>
                <a:srgbClr val="A32323"/>
              </a:solidFill>
            </a:endParaRPr>
          </a:p>
        </p:txBody>
      </p:sp>
      <p:sp>
        <p:nvSpPr>
          <p:cNvPr id="3" name="Content Placeholder 2"/>
          <p:cNvSpPr>
            <a:spLocks noGrp="1"/>
          </p:cNvSpPr>
          <p:nvPr>
            <p:ph idx="1"/>
          </p:nvPr>
        </p:nvSpPr>
        <p:spPr/>
        <p:txBody>
          <a:bodyPr>
            <a:normAutofit lnSpcReduction="10000"/>
          </a:bodyPr>
          <a:lstStyle/>
          <a:p>
            <a:pPr lvl="0">
              <a:buFont typeface="Wingdings 2" pitchFamily="18" charset="2"/>
              <a:buAutoNum type="arabicPeriod"/>
            </a:pPr>
            <a:r>
              <a:rPr lang="zh-TW" altLang="en-US" sz="3200" b="1" dirty="0"/>
              <a:t>保羅渴望更多經歷福音的好處，例如：重新活過來成為神所愛的孩子；所有的罪和失敗都蒙主赦免；禱告得應允；傷痛破碎得醫治；有神的陪伴瞭解與接納；從神得著智慧的眼界能分辨真實的價值；在各種處境中都能知足；有力量與勇氣面對困難挑戰；能饒恕與真誠的愛人 </a:t>
            </a:r>
            <a:r>
              <a:rPr lang="en-US" sz="3200" b="1" dirty="0"/>
              <a:t>….. </a:t>
            </a:r>
            <a:r>
              <a:rPr lang="zh-TW" altLang="en-US" sz="3200" b="1" dirty="0"/>
              <a:t>這星期你渴望更多經歷福音哪三方面的祝福？</a:t>
            </a:r>
            <a:endParaRPr lang="en-US" sz="3200" b="1" dirty="0"/>
          </a:p>
          <a:p>
            <a:pPr>
              <a:buAutoNum type="arabicPeriod"/>
            </a:pPr>
            <a:endParaRPr lang="en-US" b="1" dirty="0">
              <a:solidFill>
                <a:srgbClr val="A32323"/>
              </a:solidFill>
            </a:endParaRPr>
          </a:p>
        </p:txBody>
      </p:sp>
    </p:spTree>
    <p:extLst>
      <p:ext uri="{BB962C8B-B14F-4D97-AF65-F5344CB8AC3E}">
        <p14:creationId xmlns:p14="http://schemas.microsoft.com/office/powerpoint/2010/main" xmlns="" val="802139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AutoNum type="arabicPeriod" startAt="2"/>
            </a:pPr>
            <a:r>
              <a:rPr lang="zh-TW" altLang="en-US" sz="3200" b="1" dirty="0" smtClean="0"/>
              <a:t>保羅選擇犧牲</a:t>
            </a:r>
            <a:r>
              <a:rPr lang="zh-TW" altLang="en-US" sz="3200" b="1" dirty="0"/>
              <a:t>他的權利，喜好以及生活型態，為了能貼近各種不同的人用他們能明白的生命語言分享福音，幫助他們歸向基督．他就是要與人分享福音的好處！這星期你要如何效法保羅與人分享福音的好處</a:t>
            </a:r>
            <a:r>
              <a:rPr lang="zh-TW" altLang="en-US" sz="3200" b="1" dirty="0" smtClean="0"/>
              <a:t>？</a:t>
            </a:r>
            <a:endParaRPr lang="en-US" altLang="zh-TW" sz="3200" b="1" dirty="0" smtClean="0"/>
          </a:p>
          <a:p>
            <a:pPr lvl="0">
              <a:buAutoNum type="arabicPeriod" startAt="3"/>
            </a:pPr>
            <a:r>
              <a:rPr lang="zh-TW" altLang="en-US" sz="3200" b="1" dirty="0" smtClean="0"/>
              <a:t>在這屬靈</a:t>
            </a:r>
            <a:r>
              <a:rPr lang="zh-TW" altLang="en-US" sz="3200" b="1" dirty="0"/>
              <a:t>的長跑中你需要訂定什麼目標使你能全力以赴奔向基督？在哪些方面需要節制與專注</a:t>
            </a:r>
            <a:r>
              <a:rPr lang="zh-TW" altLang="en-US" sz="3200" b="1" dirty="0" smtClean="0"/>
              <a:t>？</a:t>
            </a:r>
            <a:endParaRPr lang="en-US" altLang="zh-TW" sz="3200" b="1" dirty="0" smtClean="0"/>
          </a:p>
          <a:p>
            <a:pPr marL="0" lvl="0" indent="0">
              <a:buNone/>
            </a:pPr>
            <a:endParaRPr lang="en-US" b="1" dirty="0"/>
          </a:p>
          <a:p>
            <a:endParaRPr lang="en-US" b="1" dirty="0"/>
          </a:p>
        </p:txBody>
      </p:sp>
    </p:spTree>
    <p:extLst>
      <p:ext uri="{BB962C8B-B14F-4D97-AF65-F5344CB8AC3E}">
        <p14:creationId xmlns:p14="http://schemas.microsoft.com/office/powerpoint/2010/main" xmlns="" val="60677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ant" altLang="en-US" b="1" i="1" dirty="0">
                <a:solidFill>
                  <a:schemeClr val="accent2"/>
                </a:solidFill>
                <a:latin typeface="華康雅宋體(P)" pitchFamily="18" charset="-120"/>
                <a:ea typeface="華康雅宋體(P)" pitchFamily="18" charset="-120"/>
              </a:rPr>
              <a:t>都是為了福音</a:t>
            </a:r>
            <a:r>
              <a:rPr lang="en-US" altLang="zh-Hant" b="1" i="1" dirty="0">
                <a:solidFill>
                  <a:schemeClr val="accent2"/>
                </a:solidFill>
                <a:latin typeface="華康雅宋體(P)" pitchFamily="18" charset="-120"/>
                <a:ea typeface="華康雅宋體(P)" pitchFamily="18" charset="-120"/>
              </a:rPr>
              <a:t> !</a:t>
            </a:r>
            <a:endParaRPr lang="en-US" dirty="0">
              <a:latin typeface="華康雅宋體(P)" pitchFamily="18" charset="-120"/>
              <a:ea typeface="華康雅宋體(P)" pitchFamily="18" charset="-120"/>
            </a:endParaRPr>
          </a:p>
        </p:txBody>
      </p:sp>
      <p:sp>
        <p:nvSpPr>
          <p:cNvPr id="3" name="Content Placeholder 2"/>
          <p:cNvSpPr>
            <a:spLocks noGrp="1"/>
          </p:cNvSpPr>
          <p:nvPr>
            <p:ph idx="1"/>
          </p:nvPr>
        </p:nvSpPr>
        <p:spPr/>
        <p:txBody>
          <a:bodyPr>
            <a:noAutofit/>
          </a:bodyPr>
          <a:lstStyle/>
          <a:p>
            <a:pPr marL="0" indent="0">
              <a:buNone/>
            </a:pPr>
            <a:r>
              <a:rPr lang="zh-Hant" altLang="en-US" sz="4000" b="1" dirty="0" smtClean="0">
                <a:solidFill>
                  <a:srgbClr val="A32323"/>
                </a:solidFill>
              </a:rPr>
              <a:t>我</a:t>
            </a:r>
            <a:r>
              <a:rPr lang="zh-Hant" altLang="en-US" sz="4000" b="1" dirty="0">
                <a:solidFill>
                  <a:srgbClr val="A32323"/>
                </a:solidFill>
              </a:rPr>
              <a:t>所作的一切</a:t>
            </a:r>
            <a:r>
              <a:rPr lang="zh-Hant" altLang="en-US" sz="4000" b="1" dirty="0" smtClean="0">
                <a:solidFill>
                  <a:srgbClr val="A32323"/>
                </a:solidFill>
              </a:rPr>
              <a:t>，</a:t>
            </a:r>
            <a:endParaRPr lang="en-US" altLang="zh-Hant" sz="4000" b="1" dirty="0" smtClean="0">
              <a:solidFill>
                <a:srgbClr val="A32323"/>
              </a:solidFill>
            </a:endParaRPr>
          </a:p>
          <a:p>
            <a:pPr marL="0" indent="0">
              <a:buNone/>
            </a:pPr>
            <a:r>
              <a:rPr lang="zh-Hant" altLang="en-US" sz="4000" b="1" dirty="0" smtClean="0">
                <a:solidFill>
                  <a:srgbClr val="A32323"/>
                </a:solidFill>
              </a:rPr>
              <a:t>都是</a:t>
            </a:r>
            <a:r>
              <a:rPr lang="zh-Hant" altLang="en-US" sz="4000" b="1" dirty="0">
                <a:solidFill>
                  <a:srgbClr val="A32323"/>
                </a:solidFill>
              </a:rPr>
              <a:t>為了福音的緣故</a:t>
            </a:r>
            <a:r>
              <a:rPr lang="zh-Hant" altLang="en-US" sz="4000" b="1" dirty="0" smtClean="0">
                <a:solidFill>
                  <a:srgbClr val="A32323"/>
                </a:solidFill>
              </a:rPr>
              <a:t>，</a:t>
            </a:r>
            <a:endParaRPr lang="en-US" altLang="zh-Hant" sz="4000" b="1" dirty="0" smtClean="0">
              <a:solidFill>
                <a:srgbClr val="A32323"/>
              </a:solidFill>
            </a:endParaRPr>
          </a:p>
          <a:p>
            <a:pPr marL="0" indent="0">
              <a:buNone/>
            </a:pPr>
            <a:r>
              <a:rPr lang="zh-Hant" altLang="en-US" sz="4000" b="1" dirty="0" smtClean="0">
                <a:solidFill>
                  <a:srgbClr val="A32323"/>
                </a:solidFill>
              </a:rPr>
              <a:t>好讓我與</a:t>
            </a:r>
            <a:r>
              <a:rPr lang="zh-Hant" altLang="en-US" sz="4000" b="1" dirty="0">
                <a:solidFill>
                  <a:srgbClr val="A32323"/>
                </a:solidFill>
              </a:rPr>
              <a:t>別人同享福音的好處</a:t>
            </a:r>
            <a:r>
              <a:rPr lang="zh-Hant" altLang="en-US" sz="4000" b="1" dirty="0" smtClean="0">
                <a:solidFill>
                  <a:srgbClr val="A32323"/>
                </a:solidFill>
              </a:rPr>
              <a:t>。</a:t>
            </a:r>
            <a:endParaRPr lang="en-US" altLang="zh-Hant" sz="4000" b="1" dirty="0" smtClean="0">
              <a:solidFill>
                <a:srgbClr val="A32323"/>
              </a:solidFill>
            </a:endParaRPr>
          </a:p>
          <a:p>
            <a:pPr marL="0" indent="0" algn="r">
              <a:buNone/>
            </a:pPr>
            <a:r>
              <a:rPr lang="en-US" sz="3200" b="1" dirty="0" smtClean="0">
                <a:solidFill>
                  <a:srgbClr val="000000"/>
                </a:solidFill>
              </a:rPr>
              <a:t>(</a:t>
            </a:r>
            <a:r>
              <a:rPr lang="zh-Hant" altLang="en-US" sz="3200" b="1" dirty="0">
                <a:solidFill>
                  <a:srgbClr val="000000"/>
                </a:solidFill>
                <a:latin typeface="細明體"/>
                <a:ea typeface="細明體"/>
                <a:cs typeface="細明體"/>
              </a:rPr>
              <a:t>哥林</a:t>
            </a:r>
            <a:r>
              <a:rPr lang="zh-Hant" altLang="en-US" sz="3200" b="1" dirty="0" smtClean="0">
                <a:solidFill>
                  <a:srgbClr val="000000"/>
                </a:solidFill>
                <a:latin typeface="細明體"/>
                <a:ea typeface="細明體"/>
                <a:cs typeface="細明體"/>
              </a:rPr>
              <a:t>多</a:t>
            </a:r>
            <a:r>
              <a:rPr lang="zh-TW" altLang="en-US" sz="3200" b="1" dirty="0" smtClean="0">
                <a:solidFill>
                  <a:srgbClr val="000000"/>
                </a:solidFill>
                <a:latin typeface="細明體"/>
                <a:ea typeface="細明體"/>
                <a:cs typeface="細明體"/>
              </a:rPr>
              <a:t>前書</a:t>
            </a:r>
            <a:r>
              <a:rPr lang="en-US" altLang="zh-TW" sz="3200" b="1" dirty="0" smtClean="0">
                <a:solidFill>
                  <a:srgbClr val="000000"/>
                </a:solidFill>
                <a:latin typeface="細明體"/>
                <a:ea typeface="細明體"/>
                <a:cs typeface="細明體"/>
              </a:rPr>
              <a:t> </a:t>
            </a:r>
            <a:r>
              <a:rPr lang="en-US" sz="3200" b="1" dirty="0" smtClean="0">
                <a:solidFill>
                  <a:srgbClr val="000000"/>
                </a:solidFill>
              </a:rPr>
              <a:t>9:23)</a:t>
            </a:r>
            <a:endParaRPr lang="en-US" sz="3200" b="1" dirty="0">
              <a:solidFill>
                <a:srgbClr val="000000"/>
              </a:solidFill>
            </a:endParaRPr>
          </a:p>
        </p:txBody>
      </p:sp>
    </p:spTree>
    <p:extLst>
      <p:ext uri="{BB962C8B-B14F-4D97-AF65-F5344CB8AC3E}">
        <p14:creationId xmlns:p14="http://schemas.microsoft.com/office/powerpoint/2010/main" xmlns="" val="56872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t" b="1" dirty="0" smtClean="0">
                <a:solidFill>
                  <a:srgbClr val="A32323"/>
                </a:solidFill>
              </a:rPr>
              <a:t>1. </a:t>
            </a:r>
            <a:r>
              <a:rPr lang="zh-TW" altLang="en-US" b="1" dirty="0" smtClean="0">
                <a:solidFill>
                  <a:srgbClr val="A32323"/>
                </a:solidFill>
              </a:rPr>
              <a:t>放棄自己</a:t>
            </a:r>
            <a:r>
              <a:rPr lang="zh-Hant" altLang="en-US" b="1" dirty="0" smtClean="0">
                <a:solidFill>
                  <a:srgbClr val="A32323"/>
                </a:solidFill>
              </a:rPr>
              <a:t>的權利</a:t>
            </a:r>
            <a:r>
              <a:rPr lang="en-US" altLang="zh-Hant" b="1" dirty="0" smtClean="0">
                <a:solidFill>
                  <a:srgbClr val="A32323"/>
                </a:solidFill>
              </a:rPr>
              <a:t> </a:t>
            </a:r>
            <a:r>
              <a:rPr lang="en-US" altLang="zh-Hant" sz="3200" dirty="0" smtClean="0"/>
              <a:t>(9:1-18)</a:t>
            </a:r>
            <a:endParaRPr lang="en-US" sz="3200" dirty="0"/>
          </a:p>
        </p:txBody>
      </p:sp>
      <p:sp>
        <p:nvSpPr>
          <p:cNvPr id="3" name="Content Placeholder 2"/>
          <p:cNvSpPr>
            <a:spLocks noGrp="1"/>
          </p:cNvSpPr>
          <p:nvPr>
            <p:ph idx="1"/>
          </p:nvPr>
        </p:nvSpPr>
        <p:spPr/>
        <p:txBody>
          <a:bodyPr>
            <a:normAutofit/>
          </a:bodyPr>
          <a:lstStyle/>
          <a:p>
            <a:r>
              <a:rPr lang="en-US" altLang="zh-Hant" sz="3200" b="1" dirty="0" smtClean="0"/>
              <a:t>9:1</a:t>
            </a:r>
            <a:r>
              <a:rPr lang="en-US" altLang="zh-Hant" sz="3200" b="1" dirty="0"/>
              <a:t> </a:t>
            </a:r>
            <a:r>
              <a:rPr lang="zh-Hant" altLang="en-US" sz="3200" b="1" dirty="0"/>
              <a:t>我不是</a:t>
            </a:r>
            <a:r>
              <a:rPr lang="zh-Hant" altLang="en-US" sz="3200" b="1" dirty="0" smtClean="0"/>
              <a:t>自由的嗎</a:t>
            </a:r>
            <a:r>
              <a:rPr lang="zh-Hant" altLang="en-US" sz="3200" b="1" dirty="0" smtClean="0">
                <a:solidFill>
                  <a:schemeClr val="accent2"/>
                </a:solidFill>
              </a:rPr>
              <a:t>？</a:t>
            </a:r>
            <a:r>
              <a:rPr lang="en-US" altLang="zh-Hant" sz="3200" b="1" dirty="0" smtClean="0"/>
              <a:t>                                        	  </a:t>
            </a:r>
            <a:r>
              <a:rPr lang="zh-Hant" altLang="en-US" sz="3200" b="1" dirty="0" smtClean="0">
                <a:solidFill>
                  <a:srgbClr val="A32323"/>
                </a:solidFill>
              </a:rPr>
              <a:t>我不是使徒嗎？</a:t>
            </a:r>
            <a:r>
              <a:rPr lang="en-US" altLang="zh-Hant" sz="3200" b="1" dirty="0">
                <a:solidFill>
                  <a:srgbClr val="A32323"/>
                </a:solidFill>
              </a:rPr>
              <a:t> </a:t>
            </a:r>
            <a:r>
              <a:rPr lang="en-US" altLang="zh-Hant" sz="3200" b="1" dirty="0" smtClean="0">
                <a:solidFill>
                  <a:srgbClr val="A32323"/>
                </a:solidFill>
              </a:rPr>
              <a:t>                                                	  </a:t>
            </a:r>
            <a:r>
              <a:rPr lang="zh-Hant" altLang="en-US" sz="3200" b="1" dirty="0" smtClean="0"/>
              <a:t>我不是見過我們</a:t>
            </a:r>
            <a:r>
              <a:rPr lang="zh-Hant" altLang="en-US" sz="3200" b="1" dirty="0"/>
              <a:t>的主耶穌嗎</a:t>
            </a:r>
            <a:r>
              <a:rPr lang="zh-Hant" altLang="en-US" sz="3200" b="1" dirty="0" smtClean="0">
                <a:solidFill>
                  <a:srgbClr val="A32323"/>
                </a:solidFill>
              </a:rPr>
              <a:t>？</a:t>
            </a:r>
            <a:r>
              <a:rPr lang="en-US" altLang="zh-Hant" sz="3200" b="1" dirty="0">
                <a:solidFill>
                  <a:srgbClr val="A32323"/>
                </a:solidFill>
              </a:rPr>
              <a:t> </a:t>
            </a:r>
            <a:r>
              <a:rPr lang="en-US" altLang="zh-Hant" sz="3200" b="1" dirty="0" smtClean="0">
                <a:solidFill>
                  <a:srgbClr val="A32323"/>
                </a:solidFill>
              </a:rPr>
              <a:t>                        	  </a:t>
            </a:r>
            <a:r>
              <a:rPr lang="zh-Hant" altLang="en-US" sz="3200" b="1" dirty="0" smtClean="0"/>
              <a:t>你們</a:t>
            </a:r>
            <a:r>
              <a:rPr lang="zh-Hant" altLang="en-US" sz="3200" b="1" dirty="0"/>
              <a:t>不是我在主裡面的工作嗎</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a:t>2 </a:t>
            </a:r>
            <a:r>
              <a:rPr lang="zh-Hant" altLang="en-US" sz="3200" b="1" dirty="0"/>
              <a:t>對別人來說，我或許不是使徒，</a:t>
            </a:r>
            <a:r>
              <a:rPr lang="en-US" altLang="zh-Hant" sz="3200" b="1" dirty="0"/>
              <a:t>                </a:t>
            </a:r>
            <a:r>
              <a:rPr lang="en-US" altLang="zh-Hant" sz="3200" b="1" dirty="0" smtClean="0"/>
              <a:t> </a:t>
            </a:r>
            <a:r>
              <a:rPr lang="zh-Hant" altLang="en-US" sz="3200" b="1" dirty="0" smtClean="0"/>
              <a:t>但對你們來說</a:t>
            </a:r>
            <a:r>
              <a:rPr lang="zh-Hant" altLang="en-US" sz="3200" b="1" dirty="0"/>
              <a:t>，</a:t>
            </a:r>
            <a:r>
              <a:rPr lang="zh-Hant" altLang="en-US" sz="3200" b="1" dirty="0">
                <a:solidFill>
                  <a:srgbClr val="A32323"/>
                </a:solidFill>
              </a:rPr>
              <a:t>我總是使徒</a:t>
            </a:r>
            <a:r>
              <a:rPr lang="zh-Hant" altLang="en-US" sz="3200" b="1" dirty="0"/>
              <a:t>，</a:t>
            </a:r>
            <a:r>
              <a:rPr lang="en-US" altLang="zh-Hant" sz="3200" b="1" dirty="0"/>
              <a:t>                        </a:t>
            </a:r>
            <a:r>
              <a:rPr lang="zh-Hant" altLang="en-US" sz="3200" b="1" dirty="0"/>
              <a:t>因為你們就是我在主裡作使徒的印記。</a:t>
            </a:r>
            <a:endParaRPr lang="en-US" altLang="zh-Hant" sz="3200" b="1" dirty="0"/>
          </a:p>
          <a:p>
            <a:endParaRPr lang="en-US" sz="3200" b="1" dirty="0">
              <a:solidFill>
                <a:srgbClr val="A32323"/>
              </a:solidFill>
            </a:endParaRPr>
          </a:p>
        </p:txBody>
      </p:sp>
    </p:spTree>
    <p:extLst>
      <p:ext uri="{BB962C8B-B14F-4D97-AF65-F5344CB8AC3E}">
        <p14:creationId xmlns:p14="http://schemas.microsoft.com/office/powerpoint/2010/main" xmlns="" val="3683114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altLang="zh-Hant" sz="3200" b="1" dirty="0" smtClean="0"/>
              <a:t>3</a:t>
            </a:r>
            <a:r>
              <a:rPr lang="en-US" altLang="zh-Hant" sz="3200" b="1" dirty="0"/>
              <a:t> </a:t>
            </a:r>
            <a:r>
              <a:rPr lang="zh-Hant" altLang="en-US" sz="3200" b="1" dirty="0"/>
              <a:t>對那些盤問我的人，這就是我的答辯。 </a:t>
            </a:r>
            <a:endParaRPr lang="en-US" altLang="zh-Hant" sz="3200" b="1" dirty="0" smtClean="0"/>
          </a:p>
          <a:p>
            <a:r>
              <a:rPr lang="en-US" altLang="zh-Hant" sz="3200" b="1" dirty="0" smtClean="0"/>
              <a:t>4</a:t>
            </a:r>
            <a:r>
              <a:rPr lang="en-US" altLang="zh-Hant" sz="3200" b="1" dirty="0"/>
              <a:t> </a:t>
            </a:r>
            <a:r>
              <a:rPr lang="zh-Hant" altLang="en-US" sz="3200" b="1" dirty="0"/>
              <a:t>難道我們沒</a:t>
            </a:r>
            <a:r>
              <a:rPr lang="zh-Hant" altLang="en-US" sz="3200" b="1" dirty="0">
                <a:solidFill>
                  <a:srgbClr val="A32323"/>
                </a:solidFill>
              </a:rPr>
              <a:t>有權利吃喝嗎</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a:t>5 </a:t>
            </a:r>
            <a:r>
              <a:rPr lang="zh-Hant" altLang="en-US" sz="3200" b="1" dirty="0"/>
              <a:t>難道我們沒</a:t>
            </a:r>
            <a:r>
              <a:rPr lang="zh-Hant" altLang="en-US" sz="3200" b="1" dirty="0">
                <a:solidFill>
                  <a:srgbClr val="A32323"/>
                </a:solidFill>
              </a:rPr>
              <a:t>有權利</a:t>
            </a:r>
            <a:r>
              <a:rPr lang="zh-Hant" altLang="en-US" sz="3200" b="1" dirty="0"/>
              <a:t>，</a:t>
            </a:r>
            <a:r>
              <a:rPr lang="en-US" altLang="zh-Hant" sz="3200" b="1" dirty="0"/>
              <a:t>                                     </a:t>
            </a:r>
            <a:r>
              <a:rPr lang="zh-Hant" altLang="en-US" sz="3200" b="1" dirty="0"/>
              <a:t>像其餘的使徒、主的弟兄和磯法一樣，</a:t>
            </a:r>
            <a:r>
              <a:rPr lang="en-US" altLang="zh-Hant" sz="3200" b="1" dirty="0"/>
              <a:t>                                     </a:t>
            </a:r>
            <a:r>
              <a:rPr lang="zh-Hant" altLang="en-US" sz="3200" b="1" dirty="0">
                <a:solidFill>
                  <a:srgbClr val="A32323"/>
                </a:solidFill>
              </a:rPr>
              <a:t>帶著信主的妻子往來嗎？</a:t>
            </a:r>
            <a:endParaRPr lang="en-US" altLang="zh-Hant" sz="3200" b="1" dirty="0">
              <a:solidFill>
                <a:srgbClr val="A32323"/>
              </a:solidFill>
            </a:endParaRPr>
          </a:p>
          <a:p>
            <a:r>
              <a:rPr lang="en-US" altLang="zh-Hant" sz="3200" b="1" dirty="0"/>
              <a:t>6 </a:t>
            </a:r>
            <a:r>
              <a:rPr lang="zh-Hant" altLang="en-US" sz="3200" b="1" dirty="0"/>
              <a:t>難道只有我和巴拿巴沒</a:t>
            </a:r>
            <a:r>
              <a:rPr lang="zh-Hant" altLang="en-US" sz="3200" b="1" dirty="0">
                <a:solidFill>
                  <a:srgbClr val="A32323"/>
                </a:solidFill>
              </a:rPr>
              <a:t>有權利</a:t>
            </a:r>
            <a:r>
              <a:rPr lang="en-US" altLang="zh-Hant" sz="3200" b="1" dirty="0">
                <a:solidFill>
                  <a:srgbClr val="A32323"/>
                </a:solidFill>
              </a:rPr>
              <a:t>                       </a:t>
            </a:r>
            <a:r>
              <a:rPr lang="zh-Hant" altLang="en-US" sz="3200" b="1" dirty="0">
                <a:solidFill>
                  <a:srgbClr val="A32323"/>
                </a:solidFill>
              </a:rPr>
              <a:t>不作工嗎？</a:t>
            </a:r>
            <a:endParaRPr lang="en-US" altLang="zh-Hant" sz="3200" b="1" dirty="0">
              <a:solidFill>
                <a:srgbClr val="A32323"/>
              </a:solidFill>
            </a:endParaRPr>
          </a:p>
          <a:p>
            <a:pPr marL="0" indent="0">
              <a:buNone/>
            </a:pPr>
            <a:endParaRPr lang="zh-Hant" altLang="en-US" sz="3200" b="1" dirty="0" smtClean="0">
              <a:solidFill>
                <a:srgbClr val="A32323"/>
              </a:solidFill>
            </a:endParaRPr>
          </a:p>
        </p:txBody>
      </p:sp>
    </p:spTree>
    <p:extLst>
      <p:ext uri="{BB962C8B-B14F-4D97-AF65-F5344CB8AC3E}">
        <p14:creationId xmlns:p14="http://schemas.microsoft.com/office/powerpoint/2010/main" xmlns="" val="41045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altLang="zh-Hant" sz="3200" b="1" dirty="0" smtClean="0"/>
              <a:t>7</a:t>
            </a:r>
            <a:r>
              <a:rPr lang="en-US" altLang="zh-Hant" sz="3200" b="1" dirty="0"/>
              <a:t> </a:t>
            </a:r>
            <a:r>
              <a:rPr lang="zh-Hant" altLang="en-US" sz="3200" b="1" dirty="0"/>
              <a:t>有誰</a:t>
            </a:r>
            <a:r>
              <a:rPr lang="zh-Hant" altLang="en-US" sz="3200" b="1" u="sng" dirty="0"/>
              <a:t>當兵</a:t>
            </a:r>
            <a:r>
              <a:rPr lang="zh-Hant" altLang="en-US" sz="3200" b="1" dirty="0"/>
              <a:t>要自備糧餉呢</a:t>
            </a:r>
            <a:r>
              <a:rPr lang="zh-Hant" altLang="en-US" sz="3200" b="1" dirty="0" smtClean="0">
                <a:solidFill>
                  <a:srgbClr val="A32323"/>
                </a:solidFill>
              </a:rPr>
              <a:t>？</a:t>
            </a:r>
            <a:endParaRPr lang="en-US" altLang="zh-Hant" sz="3200" b="1" dirty="0" smtClean="0">
              <a:solidFill>
                <a:srgbClr val="A32323"/>
              </a:solidFill>
            </a:endParaRPr>
          </a:p>
          <a:p>
            <a:pPr marL="0" indent="0">
              <a:buNone/>
            </a:pPr>
            <a:r>
              <a:rPr lang="en-US" altLang="zh-Hant" sz="3200" b="1" dirty="0" smtClean="0"/>
              <a:t>        </a:t>
            </a:r>
            <a:r>
              <a:rPr lang="zh-Hant" altLang="en-US" sz="3200" b="1" dirty="0" smtClean="0"/>
              <a:t>有誰</a:t>
            </a:r>
            <a:r>
              <a:rPr lang="zh-Hant" altLang="en-US" sz="3200" b="1" u="sng" dirty="0" smtClean="0"/>
              <a:t>栽</a:t>
            </a:r>
            <a:r>
              <a:rPr lang="zh-Hant" altLang="en-US" sz="3200" b="1" u="sng" dirty="0"/>
              <a:t>種葡萄園</a:t>
            </a:r>
            <a:r>
              <a:rPr lang="zh-Hant" altLang="en-US" sz="3200" b="1" dirty="0"/>
              <a:t>，不吃園裡的果子呢</a:t>
            </a:r>
            <a:r>
              <a:rPr lang="zh-Hant" altLang="en-US" sz="3200" b="1" dirty="0" smtClean="0">
                <a:solidFill>
                  <a:srgbClr val="A32323"/>
                </a:solidFill>
              </a:rPr>
              <a:t>？</a:t>
            </a:r>
            <a:endParaRPr lang="en-US" altLang="zh-Hant" sz="3200" b="1" dirty="0" smtClean="0">
              <a:solidFill>
                <a:srgbClr val="A32323"/>
              </a:solidFill>
            </a:endParaRPr>
          </a:p>
          <a:p>
            <a:pPr marL="0" indent="0">
              <a:buNone/>
            </a:pPr>
            <a:r>
              <a:rPr lang="en-US" altLang="zh-Hant" sz="3200" b="1" dirty="0"/>
              <a:t> </a:t>
            </a:r>
            <a:r>
              <a:rPr lang="en-US" altLang="zh-Hant" sz="3200" b="1" dirty="0" smtClean="0"/>
              <a:t>       </a:t>
            </a:r>
            <a:r>
              <a:rPr lang="zh-Hant" altLang="en-US" sz="3200" b="1" dirty="0" smtClean="0"/>
              <a:t>有</a:t>
            </a:r>
            <a:r>
              <a:rPr lang="zh-Hant" altLang="en-US" sz="3200" b="1" dirty="0"/>
              <a:t>誰</a:t>
            </a:r>
            <a:r>
              <a:rPr lang="zh-Hant" altLang="en-US" sz="3200" b="1" u="sng" dirty="0"/>
              <a:t>牧養羊群</a:t>
            </a:r>
            <a:r>
              <a:rPr lang="zh-Hant" altLang="en-US" sz="3200" b="1" dirty="0"/>
              <a:t>，不喝羊的奶呢</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smtClean="0"/>
              <a:t>8 </a:t>
            </a:r>
            <a:r>
              <a:rPr lang="zh-Hant" altLang="en-US" sz="3200" b="1" dirty="0" smtClean="0"/>
              <a:t>我說這話，不是照著人的意見，</a:t>
            </a:r>
            <a:r>
              <a:rPr lang="en-US" altLang="zh-Hant" sz="3200" b="1" dirty="0" smtClean="0"/>
              <a:t>                 </a:t>
            </a:r>
            <a:r>
              <a:rPr lang="zh-Hant" altLang="en-US" sz="3200" b="1" dirty="0" smtClean="0"/>
              <a:t>律法不也是這樣說嗎</a:t>
            </a:r>
            <a:r>
              <a:rPr lang="zh-Hant" altLang="en-US" sz="3200" b="1" dirty="0" smtClean="0">
                <a:solidFill>
                  <a:srgbClr val="A32323"/>
                </a:solidFill>
              </a:rPr>
              <a:t>？</a:t>
            </a:r>
            <a:endParaRPr lang="en-US" altLang="zh-Hant" sz="3200" b="1" dirty="0" smtClean="0">
              <a:solidFill>
                <a:srgbClr val="A32323"/>
              </a:solidFill>
            </a:endParaRPr>
          </a:p>
          <a:p>
            <a:pPr marL="0" indent="0">
              <a:buNone/>
            </a:pPr>
            <a:endParaRPr lang="en-US" sz="3200" b="1" dirty="0">
              <a:solidFill>
                <a:srgbClr val="A32323"/>
              </a:solidFill>
            </a:endParaRPr>
          </a:p>
        </p:txBody>
      </p:sp>
    </p:spTree>
    <p:extLst>
      <p:ext uri="{BB962C8B-B14F-4D97-AF65-F5344CB8AC3E}">
        <p14:creationId xmlns:p14="http://schemas.microsoft.com/office/powerpoint/2010/main" xmlns="" val="2199471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altLang="zh-Hant" sz="3200" b="1" dirty="0" smtClean="0"/>
              <a:t>9 </a:t>
            </a:r>
            <a:r>
              <a:rPr lang="zh-Hant" altLang="en-US" sz="3200" b="1" dirty="0" smtClean="0"/>
              <a:t>就在</a:t>
            </a:r>
            <a:r>
              <a:rPr lang="zh-Hant" altLang="en-US" sz="3200" b="1" u="sng" dirty="0" smtClean="0"/>
              <a:t>摩西的律法上記著說</a:t>
            </a:r>
            <a:r>
              <a:rPr lang="zh-Hant" altLang="en-US" sz="3200" b="1" dirty="0" smtClean="0"/>
              <a:t>：</a:t>
            </a:r>
            <a:r>
              <a:rPr lang="en-US" altLang="zh-Hant" sz="3200" b="1" dirty="0" smtClean="0"/>
              <a:t>                         </a:t>
            </a:r>
            <a:r>
              <a:rPr lang="zh-Hant" altLang="en-US" sz="3200" b="1" dirty="0" smtClean="0"/>
              <a:t>“牛踹穀的時候，不可籠住牠的嘴。”</a:t>
            </a:r>
            <a:r>
              <a:rPr lang="en-US" altLang="zh-Hant" sz="3200" b="1" dirty="0" smtClean="0"/>
              <a:t>               </a:t>
            </a:r>
            <a:r>
              <a:rPr lang="zh-Hant" altLang="en-US" sz="3200" b="1" dirty="0" smtClean="0"/>
              <a:t>難道　神關心的只是牛嗎</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smtClean="0"/>
              <a:t>10</a:t>
            </a:r>
            <a:r>
              <a:rPr lang="en-US" altLang="zh-Hant" sz="3200" b="1" dirty="0"/>
              <a:t> </a:t>
            </a:r>
            <a:r>
              <a:rPr lang="zh-Hant" altLang="en-US" sz="3200" b="1" dirty="0"/>
              <a:t>這不全是為我們說的嗎</a:t>
            </a:r>
            <a:r>
              <a:rPr lang="zh-Hant" altLang="en-US" sz="3200" b="1" dirty="0">
                <a:solidFill>
                  <a:srgbClr val="A32323"/>
                </a:solidFill>
              </a:rPr>
              <a:t>？</a:t>
            </a:r>
            <a:r>
              <a:rPr lang="en-US" altLang="zh-Hant" sz="3200" b="1" dirty="0"/>
              <a:t>                                          </a:t>
            </a:r>
            <a:r>
              <a:rPr lang="zh-Hant" altLang="en-US" sz="3200" b="1" u="sng" dirty="0"/>
              <a:t>當然是為我們說的</a:t>
            </a:r>
            <a:r>
              <a:rPr lang="zh-Hant" altLang="en-US" sz="3200" b="1" dirty="0"/>
              <a:t>，</a:t>
            </a:r>
            <a:r>
              <a:rPr lang="en-US" altLang="zh-Hant" sz="3200" b="1" dirty="0"/>
              <a:t>                                                    </a:t>
            </a:r>
            <a:r>
              <a:rPr lang="zh-Hant" altLang="en-US" sz="3200" b="1" dirty="0"/>
              <a:t>因為</a:t>
            </a:r>
            <a:r>
              <a:rPr lang="zh-Hant" altLang="en-US" sz="3200" b="1" u="sng" dirty="0"/>
              <a:t>耕種的</a:t>
            </a:r>
            <a:r>
              <a:rPr lang="zh-Hant" altLang="en-US" sz="3200" b="1" dirty="0"/>
              <a:t>應當存著希望</a:t>
            </a:r>
            <a:r>
              <a:rPr lang="zh-Hant" altLang="en-US" sz="3200" b="1" u="sng" dirty="0"/>
              <a:t>去耕種</a:t>
            </a:r>
            <a:r>
              <a:rPr lang="zh-Hant" altLang="en-US" sz="3200" b="1" dirty="0"/>
              <a:t>，</a:t>
            </a:r>
            <a:r>
              <a:rPr lang="en-US" altLang="zh-Hant" sz="3200" b="1" dirty="0"/>
              <a:t>                              </a:t>
            </a:r>
            <a:r>
              <a:rPr lang="zh-Hant" altLang="en-US" sz="3200" b="1" u="sng" dirty="0"/>
              <a:t>收割的</a:t>
            </a:r>
            <a:r>
              <a:rPr lang="zh-Hant" altLang="en-US" sz="3200" b="1" dirty="0"/>
              <a:t>也應當存著希望</a:t>
            </a:r>
            <a:r>
              <a:rPr lang="zh-Hant" altLang="en-US" sz="3200" b="1" u="sng" dirty="0"/>
              <a:t>去分享收穫</a:t>
            </a:r>
            <a:r>
              <a:rPr lang="zh-Hant" altLang="en-US" sz="3200" b="1" dirty="0"/>
              <a:t>。</a:t>
            </a:r>
            <a:endParaRPr lang="en-US" altLang="zh-Hant" sz="3200" b="1" dirty="0"/>
          </a:p>
          <a:p>
            <a:endParaRPr lang="en-US" sz="3200" b="1" dirty="0">
              <a:solidFill>
                <a:srgbClr val="A32323"/>
              </a:solidFill>
            </a:endParaRPr>
          </a:p>
        </p:txBody>
      </p:sp>
    </p:spTree>
    <p:extLst>
      <p:ext uri="{BB962C8B-B14F-4D97-AF65-F5344CB8AC3E}">
        <p14:creationId xmlns:p14="http://schemas.microsoft.com/office/powerpoint/2010/main" xmlns="" val="306235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altLang="zh-Hant" sz="3200" b="1" dirty="0" smtClean="0"/>
              <a:t>11 </a:t>
            </a:r>
            <a:r>
              <a:rPr lang="zh-Hant" altLang="en-US" sz="3200" b="1" dirty="0" smtClean="0"/>
              <a:t>我們既然在你們中間</a:t>
            </a:r>
            <a:r>
              <a:rPr lang="zh-Hant" altLang="en-US" sz="3200" b="1" u="sng" dirty="0" smtClean="0"/>
              <a:t>撒了屬靈的種子</a:t>
            </a:r>
            <a:r>
              <a:rPr lang="zh-Hant" altLang="en-US" sz="3200" b="1" dirty="0" smtClean="0"/>
              <a:t>，如果要從你們那裡</a:t>
            </a:r>
            <a:r>
              <a:rPr lang="zh-Hant" altLang="en-US" sz="3200" b="1" u="sng" dirty="0" smtClean="0"/>
              <a:t>收穫一些物質的供應</a:t>
            </a:r>
            <a:r>
              <a:rPr lang="zh-Hant" altLang="en-US" sz="3200" b="1" dirty="0" smtClean="0"/>
              <a:t>，這算是過分嗎</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smtClean="0"/>
              <a:t>12</a:t>
            </a:r>
            <a:r>
              <a:rPr lang="en-US" altLang="zh-Hant" sz="3200" b="1" dirty="0"/>
              <a:t> </a:t>
            </a:r>
            <a:r>
              <a:rPr lang="zh-Hant" altLang="en-US" sz="3200" b="1" dirty="0"/>
              <a:t>如果別人在你們身上享有</a:t>
            </a:r>
            <a:r>
              <a:rPr lang="zh-Hant" altLang="en-US" sz="3200" b="1" dirty="0">
                <a:solidFill>
                  <a:srgbClr val="A32323"/>
                </a:solidFill>
              </a:rPr>
              <a:t>這種</a:t>
            </a:r>
            <a:r>
              <a:rPr lang="zh-Hant" altLang="en-US" sz="3200" b="1" dirty="0">
                <a:solidFill>
                  <a:schemeClr val="accent2"/>
                </a:solidFill>
              </a:rPr>
              <a:t>權利</a:t>
            </a:r>
            <a:r>
              <a:rPr lang="zh-Hant" altLang="en-US" sz="3200" b="1" dirty="0" smtClean="0"/>
              <a:t>，我們不是更可以</a:t>
            </a:r>
            <a:r>
              <a:rPr lang="zh-Hant" altLang="en-US" sz="3200" b="1" dirty="0"/>
              <a:t>享有嗎</a:t>
            </a:r>
            <a:r>
              <a:rPr lang="zh-Hant" altLang="en-US" sz="3200" b="1" dirty="0" smtClean="0">
                <a:solidFill>
                  <a:srgbClr val="A32323"/>
                </a:solidFill>
              </a:rPr>
              <a:t>？</a:t>
            </a:r>
            <a:r>
              <a:rPr lang="en-US" altLang="zh-Hant" sz="3200" b="1" dirty="0" smtClean="0">
                <a:solidFill>
                  <a:srgbClr val="A32323"/>
                </a:solidFill>
              </a:rPr>
              <a:t>                                   </a:t>
            </a:r>
            <a:r>
              <a:rPr lang="zh-Hant" altLang="en-US" sz="3200" b="1" dirty="0" smtClean="0">
                <a:solidFill>
                  <a:srgbClr val="000000"/>
                </a:solidFill>
              </a:rPr>
              <a:t>然而</a:t>
            </a:r>
            <a:r>
              <a:rPr lang="zh-Hant" altLang="en-US" sz="3200" b="1" dirty="0" smtClean="0">
                <a:solidFill>
                  <a:srgbClr val="A32323"/>
                </a:solidFill>
              </a:rPr>
              <a:t>我們沒有用過這種權</a:t>
            </a:r>
            <a:r>
              <a:rPr lang="zh-Hant" altLang="en-US" sz="3200" b="1" dirty="0">
                <a:solidFill>
                  <a:srgbClr val="A32323"/>
                </a:solidFill>
              </a:rPr>
              <a:t>利</a:t>
            </a:r>
            <a:r>
              <a:rPr lang="zh-Hant" altLang="en-US" sz="3200" b="1" dirty="0" smtClean="0"/>
              <a:t>，</a:t>
            </a:r>
            <a:r>
              <a:rPr lang="en-US" altLang="zh-Hant" sz="3200" b="1" dirty="0" smtClean="0"/>
              <a:t>                             </a:t>
            </a:r>
            <a:r>
              <a:rPr lang="zh-Hant" altLang="en-US" sz="3200" b="1" dirty="0" smtClean="0"/>
              <a:t>反而凡事</a:t>
            </a:r>
            <a:r>
              <a:rPr lang="zh-Hant" altLang="en-US" sz="3200" b="1" dirty="0"/>
              <a:t>容忍</a:t>
            </a:r>
            <a:r>
              <a:rPr lang="zh-Hant" altLang="en-US" sz="3200" b="1" dirty="0" smtClean="0"/>
              <a:t>，</a:t>
            </a:r>
            <a:r>
              <a:rPr lang="en-US" altLang="zh-Hant" sz="3200" b="1" dirty="0" smtClean="0"/>
              <a:t>                                                  </a:t>
            </a:r>
            <a:r>
              <a:rPr lang="zh-Hant" altLang="en-US" sz="3200" b="1" dirty="0" smtClean="0">
                <a:solidFill>
                  <a:srgbClr val="A32323"/>
                </a:solidFill>
              </a:rPr>
              <a:t>免得我們攔阻</a:t>
            </a:r>
            <a:r>
              <a:rPr lang="zh-Hant" altLang="en-US" sz="3200" b="1" dirty="0">
                <a:solidFill>
                  <a:srgbClr val="A32323"/>
                </a:solidFill>
              </a:rPr>
              <a:t>了基督的福音</a:t>
            </a:r>
            <a:r>
              <a:rPr lang="zh-Hant" altLang="en-US" sz="3200" b="1" dirty="0"/>
              <a:t>。</a:t>
            </a:r>
            <a:endParaRPr lang="en-US" altLang="zh-Hant" sz="3200" b="1" dirty="0"/>
          </a:p>
          <a:p>
            <a:endParaRPr lang="en-US" sz="3200" b="1" dirty="0">
              <a:solidFill>
                <a:srgbClr val="A32323"/>
              </a:solidFill>
            </a:endParaRPr>
          </a:p>
          <a:p>
            <a:endParaRPr lang="en-US" b="1" dirty="0"/>
          </a:p>
        </p:txBody>
      </p:sp>
    </p:spTree>
    <p:extLst>
      <p:ext uri="{BB962C8B-B14F-4D97-AF65-F5344CB8AC3E}">
        <p14:creationId xmlns:p14="http://schemas.microsoft.com/office/powerpoint/2010/main" xmlns="" val="299533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p>
        </p:txBody>
      </p:sp>
      <p:sp>
        <p:nvSpPr>
          <p:cNvPr id="3" name="Content Placeholder 2"/>
          <p:cNvSpPr>
            <a:spLocks noGrp="1"/>
          </p:cNvSpPr>
          <p:nvPr>
            <p:ph idx="1"/>
          </p:nvPr>
        </p:nvSpPr>
        <p:spPr/>
        <p:txBody>
          <a:bodyPr>
            <a:noAutofit/>
          </a:bodyPr>
          <a:lstStyle/>
          <a:p>
            <a:r>
              <a:rPr lang="en-US" altLang="zh-Hant" sz="3200" b="1" dirty="0" smtClean="0"/>
              <a:t>13</a:t>
            </a:r>
            <a:r>
              <a:rPr lang="en-US" altLang="zh-Hant" sz="3200" b="1" dirty="0"/>
              <a:t> </a:t>
            </a:r>
            <a:r>
              <a:rPr lang="zh-Hant" altLang="en-US" sz="3200" b="1" dirty="0"/>
              <a:t>難道你們不知道，在</a:t>
            </a:r>
            <a:r>
              <a:rPr lang="zh-Hant" altLang="en-US" sz="3200" b="1" u="sng" dirty="0"/>
              <a:t>聖殿供職的</a:t>
            </a:r>
            <a:r>
              <a:rPr lang="zh-Hant" altLang="en-US" sz="3200" b="1" dirty="0" smtClean="0"/>
              <a:t>，</a:t>
            </a:r>
            <a:r>
              <a:rPr lang="en-US" altLang="zh-Hant" sz="3200" b="1" dirty="0" smtClean="0"/>
              <a:t>    </a:t>
            </a:r>
            <a:r>
              <a:rPr lang="zh-Hant" altLang="en-US" sz="3200" b="1" dirty="0" smtClean="0"/>
              <a:t>就吃</a:t>
            </a:r>
            <a:r>
              <a:rPr lang="zh-Hant" altLang="en-US" sz="3200" b="1" dirty="0"/>
              <a:t>殿中的供物；</a:t>
            </a:r>
            <a:r>
              <a:rPr lang="zh-Hant" altLang="en-US" sz="3200" b="1" u="sng" dirty="0"/>
              <a:t>侍候祭壇的</a:t>
            </a:r>
            <a:r>
              <a:rPr lang="zh-Hant" altLang="en-US" sz="3200" b="1" dirty="0" smtClean="0"/>
              <a:t>，</a:t>
            </a:r>
            <a:r>
              <a:rPr lang="en-US" altLang="zh-Hant" sz="3200" b="1" dirty="0" smtClean="0"/>
              <a:t>             </a:t>
            </a:r>
            <a:r>
              <a:rPr lang="zh-Hant" altLang="en-US" sz="3200" b="1" dirty="0" smtClean="0"/>
              <a:t>就分領</a:t>
            </a:r>
            <a:r>
              <a:rPr lang="zh-Hant" altLang="en-US" sz="3200" b="1" dirty="0"/>
              <a:t>壇上的祭物嗎</a:t>
            </a:r>
            <a:r>
              <a:rPr lang="zh-Hant" altLang="en-US" sz="3200" b="1" dirty="0" smtClean="0">
                <a:solidFill>
                  <a:srgbClr val="A32323"/>
                </a:solidFill>
              </a:rPr>
              <a:t>？</a:t>
            </a:r>
            <a:endParaRPr lang="en-US" altLang="zh-Hant" sz="3200" b="1" dirty="0" smtClean="0">
              <a:solidFill>
                <a:srgbClr val="A32323"/>
              </a:solidFill>
            </a:endParaRPr>
          </a:p>
          <a:p>
            <a:r>
              <a:rPr lang="en-US" altLang="zh-Hant" sz="3200" b="1" dirty="0" smtClean="0"/>
              <a:t>14</a:t>
            </a:r>
            <a:r>
              <a:rPr lang="en-US" altLang="zh-Hant" sz="3200" b="1" dirty="0"/>
              <a:t> </a:t>
            </a:r>
            <a:r>
              <a:rPr lang="zh-Hant" altLang="en-US" sz="3200" b="1" u="sng" dirty="0"/>
              <a:t>主也曾這樣吩咐</a:t>
            </a:r>
            <a:r>
              <a:rPr lang="zh-Hant" altLang="en-US" sz="3200" b="1" dirty="0" smtClean="0"/>
              <a:t>，</a:t>
            </a:r>
            <a:r>
              <a:rPr lang="en-US" altLang="zh-Hant" sz="3200" b="1" u="sng" dirty="0" smtClean="0"/>
              <a:t>                                             </a:t>
            </a:r>
            <a:r>
              <a:rPr lang="zh-Hant" altLang="en-US" sz="3200" b="1" u="sng" dirty="0" smtClean="0"/>
              <a:t>叫</a:t>
            </a:r>
            <a:r>
              <a:rPr lang="zh-Hant" altLang="en-US" sz="3200" b="1" u="sng" dirty="0" smtClean="0">
                <a:solidFill>
                  <a:srgbClr val="A32323"/>
                </a:solidFill>
              </a:rPr>
              <a:t>傳</a:t>
            </a:r>
            <a:r>
              <a:rPr lang="zh-Hant" altLang="en-US" sz="3200" b="1" u="sng" dirty="0">
                <a:solidFill>
                  <a:srgbClr val="A32323"/>
                </a:solidFill>
              </a:rPr>
              <a:t>福音的人靠福音為生</a:t>
            </a:r>
            <a:r>
              <a:rPr lang="zh-Hant" altLang="en-US" sz="3200" b="1" dirty="0"/>
              <a:t>。 </a:t>
            </a:r>
            <a:endParaRPr lang="en-US" sz="3200" b="1" dirty="0"/>
          </a:p>
        </p:txBody>
      </p:sp>
    </p:spTree>
    <p:extLst>
      <p:ext uri="{BB962C8B-B14F-4D97-AF65-F5344CB8AC3E}">
        <p14:creationId xmlns:p14="http://schemas.microsoft.com/office/powerpoint/2010/main" xmlns="" val="2374599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3476</TotalTime>
  <Words>408</Words>
  <Application>Microsoft Office PowerPoint</Application>
  <PresentationFormat>如螢幕大小 (4:3)</PresentationFormat>
  <Paragraphs>53</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Travelogue</vt:lpstr>
      <vt:lpstr>哥林多前書</vt:lpstr>
      <vt:lpstr>都是為了福音 !</vt:lpstr>
      <vt:lpstr>都是為了福音 !</vt:lpstr>
      <vt:lpstr>1. 放棄自己的權利 (9:1-18)</vt:lpstr>
      <vt:lpstr>投影片 5</vt:lpstr>
      <vt:lpstr>投影片 6</vt:lpstr>
      <vt:lpstr>投影片 7</vt:lpstr>
      <vt:lpstr>投影片 8</vt:lpstr>
      <vt:lpstr>投影片 9</vt:lpstr>
      <vt:lpstr>投影片 10</vt:lpstr>
      <vt:lpstr>投影片 11</vt:lpstr>
      <vt:lpstr>2. 總要救一些人 (9:19-23)</vt:lpstr>
      <vt:lpstr>投影片 13</vt:lpstr>
      <vt:lpstr>都是為了福音 !</vt:lpstr>
      <vt:lpstr>3. 朝著目標奔跑 (9:24-27)</vt:lpstr>
      <vt:lpstr>專一注視耶穌</vt:lpstr>
      <vt:lpstr>投影片 17</vt:lpstr>
      <vt:lpstr>投影片 18</vt:lpstr>
      <vt:lpstr>投影片 19</vt:lpstr>
      <vt:lpstr>投影片 20</vt:lpstr>
      <vt:lpstr>投影片 21</vt:lpstr>
      <vt:lpstr>反思與應用</vt:lpstr>
      <vt:lpstr>投影片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Apple</dc:creator>
  <cp:lastModifiedBy>user</cp:lastModifiedBy>
  <cp:revision>103</cp:revision>
  <cp:lastPrinted>2014-11-28T13:53:56Z</cp:lastPrinted>
  <dcterms:created xsi:type="dcterms:W3CDTF">2014-10-02T12:14:37Z</dcterms:created>
  <dcterms:modified xsi:type="dcterms:W3CDTF">2015-01-11T01:47:34Z</dcterms:modified>
</cp:coreProperties>
</file>