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5" r:id="rId9"/>
    <p:sldId id="267" r:id="rId10"/>
    <p:sldId id="266" r:id="rId11"/>
    <p:sldId id="264" r:id="rId12"/>
    <p:sldId id="263" r:id="rId13"/>
    <p:sldId id="268" r:id="rId14"/>
    <p:sldId id="271" r:id="rId15"/>
    <p:sldId id="273" r:id="rId16"/>
    <p:sldId id="274" r:id="rId17"/>
    <p:sldId id="270" r:id="rId18"/>
    <p:sldId id="269" r:id="rId19"/>
    <p:sldId id="272" r:id="rId20"/>
  </p:sldIdLst>
  <p:sldSz cx="9144000" cy="5715000" type="screen16x10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F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989" y="-67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20EF1-38CB-634F-B404-8B16AA1D99D4}" type="datetimeFigureOut">
              <a:rPr kumimoji="1" lang="zh-TW" altLang="en-US" smtClean="0"/>
              <a:t>2017/4/24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0656D-4ED8-944A-A486-60EDF21D7D3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02929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0656D-4ED8-944A-A486-60EDF21D7D3B}" type="slidenum">
              <a:rPr kumimoji="1" lang="zh-TW" altLang="en-US" smtClean="0"/>
              <a:t>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08652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 smtClean="0"/>
              <a:t>神原本是按照他的形象來造人，如果人沒有選擇離開神的話，都是尊貴的神的兒子。</a:t>
            </a:r>
            <a:endParaRPr kumimoji="1" lang="en-US" altLang="zh-TW" dirty="0" smtClean="0"/>
          </a:p>
          <a:p>
            <a:r>
              <a:rPr kumimoji="1" lang="zh-TW" altLang="en-US" dirty="0" smtClean="0"/>
              <a:t>但是人從亞當夏娃開始，選擇了自己來決定善惡，神也任憑人選擇離開，而離開就註定了死亡的結局。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0656D-4ED8-944A-A486-60EDF21D7D3B}" type="slidenum">
              <a:rPr kumimoji="1" lang="zh-TW" altLang="en-US" smtClean="0"/>
              <a:t>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88143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 smtClean="0"/>
              <a:t>羅</a:t>
            </a:r>
            <a:r>
              <a:rPr kumimoji="1" lang="en-US" altLang="zh-TW" dirty="0" smtClean="0"/>
              <a:t>6:23</a:t>
            </a:r>
            <a:r>
              <a:rPr kumimoji="1" lang="zh-TW" altLang="en-US" dirty="0" smtClean="0"/>
              <a:t>罪的工價乃是死，唯有神的恩賜在我們的主基督耶穌裏乃是永生。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0656D-4ED8-944A-A486-60EDF21D7D3B}" type="slidenum">
              <a:rPr kumimoji="1" lang="zh-TW" altLang="en-US" smtClean="0"/>
              <a:t>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57118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John 5:19: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我們知道，我們是屬　神的，全世界都</a:t>
            </a:r>
            <a:r>
              <a:rPr lang="zh-TW" alt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臥在</a:t>
            </a:r>
            <a:r>
              <a:rPr lang="zh-TW" alt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那惡者手下。</a:t>
            </a:r>
            <a:endParaRPr lang="en-US" altLang="zh-TW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zh-TW" altLang="en-US" dirty="0" smtClean="0"/>
              <a:t>但耶穌藉著死敗壞那掌死權的。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0656D-4ED8-944A-A486-60EDF21D7D3B}" type="slidenum">
              <a:rPr kumimoji="1" lang="zh-TW" altLang="en-US" smtClean="0"/>
              <a:t>10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8403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 smtClean="0"/>
              <a:t>當時有這麼多見證人，一定可以查證。</a:t>
            </a:r>
            <a:endParaRPr kumimoji="1" lang="en-US" altLang="zh-TW" dirty="0" smtClean="0"/>
          </a:p>
          <a:p>
            <a:r>
              <a:rPr kumimoji="1" lang="zh-TW" altLang="en-US" dirty="0" smtClean="0"/>
              <a:t>當時在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0656D-4ED8-944A-A486-60EDF21D7D3B}" type="slidenum">
              <a:rPr kumimoji="1" lang="zh-TW" altLang="en-US" smtClean="0"/>
              <a:t>11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57118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 smtClean="0"/>
              <a:t>此處，睡了的人：在基督裏已經死了的人</a:t>
            </a:r>
            <a:endParaRPr kumimoji="1" lang="en-US" altLang="zh-TW" dirty="0" smtClean="0"/>
          </a:p>
          <a:p>
            <a:r>
              <a:rPr kumimoji="1" lang="zh-TW" altLang="en-US" dirty="0" smtClean="0"/>
              <a:t>用睡代替死，指的乃是將來必然復活的，所以現在只是睡了一個長覺。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0656D-4ED8-944A-A486-60EDF21D7D3B}" type="slidenum">
              <a:rPr kumimoji="1" lang="zh-TW" altLang="en-US" smtClean="0"/>
              <a:t>13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69298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 smtClean="0"/>
              <a:t>見證：我的病得醫治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0656D-4ED8-944A-A486-60EDF21D7D3B}" type="slidenum">
              <a:rPr kumimoji="1" lang="zh-TW" altLang="en-US" smtClean="0"/>
              <a:t>14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63926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 smtClean="0"/>
              <a:t>美國國債利息都很低，原因在於債信超高，</a:t>
            </a:r>
            <a:endParaRPr kumimoji="1" lang="en-US" altLang="zh-TW" dirty="0" smtClean="0"/>
          </a:p>
          <a:p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葛洛斯表示，全球債券殖利率處於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500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年歷史上最低水準，目前全球有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兆美元的債券殖利率為負值。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0656D-4ED8-944A-A486-60EDF21D7D3B}" type="slidenum">
              <a:rPr kumimoji="1" lang="zh-TW" altLang="en-US" smtClean="0"/>
              <a:t>17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5875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dirty="0" smtClean="0"/>
              <a:t>作對的決定，越早越好：早買早享受</a:t>
            </a:r>
            <a:endParaRPr kumimoji="1" lang="en-US" altLang="zh-TW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dirty="0" smtClean="0"/>
              <a:t>古老的小提琴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0656D-4ED8-944A-A486-60EDF21D7D3B}" type="slidenum">
              <a:rPr kumimoji="1" lang="zh-TW" altLang="en-US" smtClean="0"/>
              <a:t>19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3256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299915"/>
            <a:ext cx="7406640" cy="1226820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子標題 21"/>
          <p:cNvSpPr>
            <a:spLocks noGrp="1"/>
          </p:cNvSpPr>
          <p:nvPr>
            <p:ph type="subTitle" idx="1"/>
          </p:nvPr>
        </p:nvSpPr>
        <p:spPr>
          <a:xfrm>
            <a:off x="1432560" y="1541720"/>
            <a:ext cx="7406640" cy="14605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按一下以編輯母片子標題樣式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D8A20-0E49-C24B-80E0-D660F9D229FD}" type="datetimeFigureOut">
              <a:rPr kumimoji="1" lang="zh-TW" altLang="en-US" smtClean="0"/>
              <a:t>2017/4/24</a:t>
            </a:fld>
            <a:endParaRPr kumimoji="1"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2A82F-D5C5-6541-B8A6-A10F6F645C2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178168"/>
            <a:ext cx="210312" cy="17526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120847"/>
            <a:ext cx="64008" cy="5334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D8A20-0E49-C24B-80E0-D660F9D229FD}" type="datetimeFigureOut">
              <a:rPr kumimoji="1" lang="zh-TW" altLang="en-US" smtClean="0"/>
              <a:t>2017/4/24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2A82F-D5C5-6541-B8A6-A10F6F645C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858000" y="228866"/>
            <a:ext cx="1828800" cy="487627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28867"/>
            <a:ext cx="5562600" cy="48762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D8A20-0E49-C24B-80E0-D660F9D229FD}" type="datetimeFigureOut">
              <a:rPr kumimoji="1" lang="zh-TW" altLang="en-US" smtClean="0"/>
              <a:t>2017/4/24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2A82F-D5C5-6541-B8A6-A10F6F645C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D8A20-0E49-C24B-80E0-D660F9D229FD}" type="datetimeFigureOut">
              <a:rPr kumimoji="1" lang="zh-TW" altLang="en-US" smtClean="0"/>
              <a:t>2017/4/24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2A82F-D5C5-6541-B8A6-A10F6F645C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45"/>
            <a:ext cx="6858000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166937"/>
            <a:ext cx="6400800" cy="1905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889000"/>
            <a:ext cx="6400800" cy="1258093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D8A20-0E49-C24B-80E0-D660F9D229FD}" type="datetimeFigureOut">
              <a:rPr kumimoji="1" lang="zh-TW" altLang="en-US" smtClean="0"/>
              <a:t>2017/4/24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2A82F-D5C5-6541-B8A6-A10F6F645C2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345547"/>
            <a:ext cx="210312" cy="17526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288225"/>
            <a:ext cx="64008" cy="5334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9525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270000"/>
            <a:ext cx="3657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270000"/>
            <a:ext cx="3657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D8A20-0E49-C24B-80E0-D660F9D229FD}" type="datetimeFigureOut">
              <a:rPr kumimoji="1" lang="zh-TW" altLang="en-US" smtClean="0"/>
              <a:t>2017/4/24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2A82F-D5C5-6541-B8A6-A10F6F645C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300280"/>
            <a:ext cx="8229600" cy="9525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273565"/>
            <a:ext cx="4023360" cy="53340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273565"/>
            <a:ext cx="4023360" cy="53340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807780"/>
            <a:ext cx="4023360" cy="34290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807780"/>
            <a:ext cx="4023360" cy="34290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D8A20-0E49-C24B-80E0-D660F9D229FD}" type="datetimeFigureOut">
              <a:rPr kumimoji="1" lang="zh-TW" altLang="en-US" smtClean="0"/>
              <a:t>2017/4/24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2A82F-D5C5-6541-B8A6-A10F6F645C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9525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D8A20-0E49-C24B-80E0-D660F9D229FD}" type="datetimeFigureOut">
              <a:rPr kumimoji="1" lang="zh-TW" altLang="en-US" smtClean="0"/>
              <a:t>2017/4/24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2A82F-D5C5-6541-B8A6-A10F6F645C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5715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D8A20-0E49-C24B-80E0-D660F9D229FD}" type="datetimeFigureOut">
              <a:rPr kumimoji="1" lang="zh-TW" altLang="en-US" smtClean="0"/>
              <a:t>2017/4/24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2A82F-D5C5-6541-B8A6-A10F6F645C2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45"/>
            <a:ext cx="73152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0648"/>
            <a:ext cx="3810000" cy="968375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172470"/>
            <a:ext cx="3810000" cy="58208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778000"/>
            <a:ext cx="8153400" cy="3327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D8A20-0E49-C24B-80E0-D660F9D229FD}" type="datetimeFigureOut">
              <a:rPr kumimoji="1" lang="zh-TW" altLang="en-US" smtClean="0"/>
              <a:t>2017/4/24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2A82F-D5C5-6541-B8A6-A10F6F645C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889000"/>
            <a:ext cx="2743200" cy="16510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D8A20-0E49-C24B-80E0-D660F9D229FD}" type="datetimeFigureOut">
              <a:rPr kumimoji="1" lang="zh-TW" altLang="en-US" smtClean="0"/>
              <a:t>2017/4/24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2A82F-D5C5-6541-B8A6-A10F6F645C2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889000"/>
            <a:ext cx="4572000" cy="3810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952503"/>
            <a:ext cx="4419600" cy="2928776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將圖片拖曳至版面配置區或按一下圖示以新增</a:t>
            </a:r>
            <a:endParaRPr kumimoji="0" lang="en-US" dirty="0"/>
          </a:p>
        </p:txBody>
      </p:sp>
      <p:sp>
        <p:nvSpPr>
          <p:cNvPr id="9" name="流程圖 8"/>
          <p:cNvSpPr/>
          <p:nvPr/>
        </p:nvSpPr>
        <p:spPr>
          <a:xfrm rot="19468671">
            <a:off x="396725" y="795284"/>
            <a:ext cx="685800" cy="17025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 9"/>
          <p:cNvSpPr/>
          <p:nvPr/>
        </p:nvSpPr>
        <p:spPr>
          <a:xfrm rot="2103354" flipH="1">
            <a:off x="5003667" y="780655"/>
            <a:ext cx="649224" cy="17025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000500"/>
            <a:ext cx="4419600" cy="635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679935"/>
            <a:ext cx="1638887" cy="1365739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7" y="17585"/>
            <a:ext cx="1702191" cy="141849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2" y="879231"/>
            <a:ext cx="1125717" cy="918853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4" y="-45"/>
            <a:ext cx="8131127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28865"/>
            <a:ext cx="7498080" cy="9525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206500"/>
            <a:ext cx="7498080" cy="40005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5254625"/>
            <a:ext cx="2133600" cy="396875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CD8A20-0E49-C24B-80E0-D660F9D229FD}" type="datetimeFigureOut">
              <a:rPr kumimoji="1" lang="zh-TW" altLang="en-US" smtClean="0"/>
              <a:t>2017/4/24</a:t>
            </a:fld>
            <a:endParaRPr kumimoji="1"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5254625"/>
            <a:ext cx="2895600" cy="3968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5254625"/>
            <a:ext cx="457200" cy="396875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32A82F-D5C5-6541-B8A6-A10F6F645C2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45"/>
            <a:ext cx="73152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dirty="0" smtClean="0"/>
              <a:t>復活節主日</a:t>
            </a:r>
            <a:endParaRPr kumimoji="1" lang="zh-TW" altLang="en-US" dirty="0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4185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藉著死勝過死亡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/>
              <a:t>來</a:t>
            </a:r>
            <a:r>
              <a:rPr kumimoji="1" lang="en-US" altLang="zh-TW" dirty="0"/>
              <a:t>2:14 </a:t>
            </a:r>
            <a:r>
              <a:rPr lang="zh-TW" altLang="en-US" dirty="0"/>
              <a:t>兒女既同有血肉之體，他也照樣親自成了血肉之體，特要藉著死敗壞那掌死權的，就是魔鬼，</a:t>
            </a:r>
          </a:p>
          <a:p>
            <a:r>
              <a:rPr lang="en-US" altLang="zh-TW" b="1" dirty="0"/>
              <a:t>15 </a:t>
            </a:r>
            <a:r>
              <a:rPr lang="zh-TW" altLang="en-US" dirty="0"/>
              <a:t>並要釋放那些一生因怕死而為奴僕的人</a:t>
            </a:r>
            <a:r>
              <a:rPr lang="zh-TW" altLang="en-US" dirty="0" smtClean="0"/>
              <a:t>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66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59521" y="151561"/>
            <a:ext cx="7498080" cy="952500"/>
          </a:xfrm>
        </p:spPr>
        <p:txBody>
          <a:bodyPr/>
          <a:lstStyle/>
          <a:p>
            <a:r>
              <a:rPr kumimoji="1" lang="zh-TW" altLang="en-US" dirty="0" smtClean="0"/>
              <a:t>受難與復活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81043" y="1104061"/>
            <a:ext cx="7763566" cy="4318287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zh-TW" altLang="en-US" sz="3600" dirty="0" smtClean="0">
                <a:solidFill>
                  <a:srgbClr val="BFBFBF"/>
                </a:solidFill>
              </a:rPr>
              <a:t>林前</a:t>
            </a:r>
            <a:r>
              <a:rPr lang="en-US" altLang="zh-TW" sz="3600" dirty="0" smtClean="0">
                <a:solidFill>
                  <a:srgbClr val="BFBFBF"/>
                </a:solidFill>
              </a:rPr>
              <a:t>15:3 </a:t>
            </a:r>
            <a:r>
              <a:rPr lang="zh-TW" altLang="en-US" sz="3600" dirty="0" smtClean="0">
                <a:solidFill>
                  <a:srgbClr val="BFBFBF"/>
                </a:solidFill>
              </a:rPr>
              <a:t>我當</a:t>
            </a:r>
            <a:r>
              <a:rPr lang="zh-TW" altLang="en-US" sz="3600" dirty="0">
                <a:solidFill>
                  <a:srgbClr val="BFBFBF"/>
                </a:solidFill>
              </a:rPr>
              <a:t>日所領受又傳給你們的：第一，就是基督照聖經所說，為我們的罪死了</a:t>
            </a:r>
            <a:r>
              <a:rPr lang="zh-TW" altLang="en-US" sz="3600" dirty="0" smtClean="0">
                <a:solidFill>
                  <a:srgbClr val="BFBFBF"/>
                </a:solidFill>
              </a:rPr>
              <a:t>，</a:t>
            </a:r>
            <a:r>
              <a:rPr lang="en-US" altLang="zh-TW" sz="3600" b="1" dirty="0" smtClean="0">
                <a:solidFill>
                  <a:srgbClr val="BFBFBF"/>
                </a:solidFill>
              </a:rPr>
              <a:t>4 </a:t>
            </a:r>
            <a:r>
              <a:rPr lang="zh-TW" altLang="en-US" sz="3600" dirty="0">
                <a:solidFill>
                  <a:srgbClr val="BFBFBF"/>
                </a:solidFill>
              </a:rPr>
              <a:t>而且埋葬了；</a:t>
            </a:r>
            <a:r>
              <a:rPr lang="zh-TW" altLang="en-US" sz="3600" dirty="0"/>
              <a:t>又</a:t>
            </a:r>
            <a:r>
              <a:rPr lang="zh-TW" altLang="en-US" sz="3600" dirty="0">
                <a:solidFill>
                  <a:srgbClr val="3366FF"/>
                </a:solidFill>
              </a:rPr>
              <a:t>照聖經所說</a:t>
            </a:r>
            <a:r>
              <a:rPr lang="zh-TW" altLang="en-US" sz="3600" dirty="0"/>
              <a:t>，</a:t>
            </a:r>
            <a:r>
              <a:rPr lang="zh-TW" altLang="en-US" sz="3600" dirty="0">
                <a:solidFill>
                  <a:srgbClr val="FF0000"/>
                </a:solidFill>
              </a:rPr>
              <a:t>第三天復活</a:t>
            </a:r>
            <a:r>
              <a:rPr lang="zh-TW" altLang="en-US" sz="3600" dirty="0"/>
              <a:t>了</a:t>
            </a:r>
            <a:r>
              <a:rPr lang="zh-TW" altLang="en-US" sz="3600" dirty="0" smtClean="0"/>
              <a:t>，</a:t>
            </a:r>
            <a:r>
              <a:rPr lang="en-US" altLang="zh-TW" sz="3600" b="1" dirty="0" smtClean="0"/>
              <a:t>5 </a:t>
            </a:r>
            <a:r>
              <a:rPr lang="zh-TW" altLang="en-US" sz="3600" dirty="0"/>
              <a:t>並且顯給磯法看，然後顯給十二使徒看</a:t>
            </a:r>
            <a:r>
              <a:rPr lang="zh-TW" altLang="en-US" sz="3600" dirty="0" smtClean="0"/>
              <a:t>；</a:t>
            </a:r>
            <a:r>
              <a:rPr lang="en-US" altLang="zh-TW" sz="3600" b="1" dirty="0" smtClean="0"/>
              <a:t>6 </a:t>
            </a:r>
            <a:r>
              <a:rPr lang="zh-TW" altLang="en-US" sz="3600" dirty="0"/>
              <a:t>後來一時</a:t>
            </a:r>
            <a:r>
              <a:rPr lang="zh-TW" altLang="en-US" sz="3600" dirty="0">
                <a:solidFill>
                  <a:srgbClr val="FF5F26"/>
                </a:solidFill>
              </a:rPr>
              <a:t>顯給五百多弟兄看</a:t>
            </a:r>
            <a:r>
              <a:rPr lang="zh-TW" altLang="en-US" sz="3600" dirty="0"/>
              <a:t>，其中一大半到如今還在，卻也有已經睡了的</a:t>
            </a:r>
            <a:r>
              <a:rPr lang="zh-TW" altLang="en-US" sz="3600" dirty="0" smtClean="0"/>
              <a:t>。</a:t>
            </a:r>
            <a:r>
              <a:rPr lang="en-US" altLang="zh-TW" sz="3600" b="1" dirty="0" smtClean="0"/>
              <a:t>7 </a:t>
            </a:r>
            <a:r>
              <a:rPr lang="zh-TW" altLang="en-US" sz="3600" dirty="0"/>
              <a:t>以後顯給雅各看，再顯給眾使徒看，</a:t>
            </a:r>
            <a:endParaRPr kumimoji="1"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5152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復活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206500"/>
            <a:ext cx="7575870" cy="4000500"/>
          </a:xfrm>
        </p:spPr>
        <p:txBody>
          <a:bodyPr/>
          <a:lstStyle/>
          <a:p>
            <a:r>
              <a:rPr kumimoji="1" lang="zh-TW" altLang="en-US" dirty="0" smtClean="0"/>
              <a:t>現世的復活</a:t>
            </a:r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拉撒路</a:t>
            </a:r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涯魯的女兒</a:t>
            </a:r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拿因城寡婦的兒子</a:t>
            </a:r>
            <a:endParaRPr kumimoji="1" lang="en-US" altLang="zh-TW" dirty="0" smtClean="0"/>
          </a:p>
          <a:p>
            <a:r>
              <a:rPr kumimoji="1" lang="zh-TW" altLang="en-US" dirty="0" smtClean="0"/>
              <a:t>末日的復活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769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末日的復活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3304" y="1206500"/>
            <a:ext cx="7840384" cy="433732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kumimoji="1" lang="zh-TW" altLang="en-US" dirty="0" smtClean="0"/>
              <a:t>帖前</a:t>
            </a:r>
            <a:r>
              <a:rPr kumimoji="1" lang="en-US" altLang="zh-TW" dirty="0" smtClean="0"/>
              <a:t>4:14</a:t>
            </a:r>
            <a:r>
              <a:rPr lang="zh-TW" altLang="en-US" dirty="0" smtClean="0"/>
              <a:t>我們若信耶穌死而</a:t>
            </a:r>
            <a:r>
              <a:rPr lang="zh-TW" altLang="en-US" dirty="0"/>
              <a:t>復活了，那已經在耶穌裡睡了的人</a:t>
            </a:r>
            <a:r>
              <a:rPr lang="zh-TW" altLang="en-US" dirty="0" smtClean="0"/>
              <a:t>，神也必將他與耶穌</a:t>
            </a:r>
            <a:r>
              <a:rPr lang="zh-TW" altLang="en-US" dirty="0"/>
              <a:t>一同帶來</a:t>
            </a:r>
            <a:r>
              <a:rPr lang="zh-TW" altLang="en-US" dirty="0" smtClean="0"/>
              <a:t>。</a:t>
            </a:r>
            <a:r>
              <a:rPr lang="en-US" altLang="zh-TW" b="1" dirty="0" smtClean="0"/>
              <a:t>…16 </a:t>
            </a:r>
            <a:r>
              <a:rPr lang="zh-TW" altLang="en-US" dirty="0"/>
              <a:t>因為主必親自從天降臨，有呼叫的聲音和天使長的聲音，又</a:t>
            </a:r>
            <a:r>
              <a:rPr lang="zh-TW" altLang="en-US" dirty="0" smtClean="0"/>
              <a:t>有神的號吹</a:t>
            </a:r>
            <a:r>
              <a:rPr lang="zh-TW" altLang="en-US" dirty="0"/>
              <a:t>響；那在基督裡死了的人必先復活</a:t>
            </a:r>
            <a:r>
              <a:rPr lang="zh-TW" altLang="en-US" dirty="0" smtClean="0"/>
              <a:t>。</a:t>
            </a:r>
            <a:r>
              <a:rPr lang="en-US" altLang="zh-TW" b="1" dirty="0" smtClean="0"/>
              <a:t>17 </a:t>
            </a:r>
            <a:r>
              <a:rPr lang="zh-TW" altLang="en-US" dirty="0"/>
              <a:t>以後我們這活著還存留的人必和他們一同被提到雲裡，在空中與主相遇。這樣，我們就要和主永遠同在。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437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耶穌</a:t>
            </a:r>
            <a:r>
              <a:rPr kumimoji="1" lang="zh-TW" altLang="en-US" dirty="0" smtClean="0"/>
              <a:t>復活的確據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206500"/>
            <a:ext cx="7708392" cy="4508500"/>
          </a:xfrm>
        </p:spPr>
        <p:txBody>
          <a:bodyPr/>
          <a:lstStyle/>
          <a:p>
            <a:r>
              <a:rPr kumimoji="1" lang="zh-TW" altLang="en-US" dirty="0" smtClean="0"/>
              <a:t>那時代的見證人，</a:t>
            </a:r>
            <a:r>
              <a:rPr kumimoji="1" lang="en-US" altLang="zh-TW" dirty="0" smtClean="0"/>
              <a:t>500+</a:t>
            </a:r>
          </a:p>
          <a:p>
            <a:r>
              <a:rPr kumimoji="1" lang="zh-TW" altLang="en-US" dirty="0" smtClean="0"/>
              <a:t>他向門徒顯現：站在他們中間，也吃東西</a:t>
            </a:r>
            <a:endParaRPr kumimoji="1" lang="en-US" altLang="zh-TW" dirty="0" smtClean="0"/>
          </a:p>
          <a:p>
            <a:r>
              <a:rPr kumimoji="1" lang="zh-TW" altLang="en-US" dirty="0" smtClean="0"/>
              <a:t>門徒生命的轉變：從四散變為勇敢傳道</a:t>
            </a:r>
            <a:endParaRPr kumimoji="1" lang="en-US" altLang="zh-TW" dirty="0" smtClean="0"/>
          </a:p>
          <a:p>
            <a:r>
              <a:rPr kumimoji="1" lang="zh-TW" altLang="en-US" dirty="0" smtClean="0"/>
              <a:t>初代教會的信徒，面對逼迫仍然不放棄</a:t>
            </a:r>
            <a:endParaRPr kumimoji="1" lang="en-US" altLang="zh-TW" dirty="0" smtClean="0"/>
          </a:p>
          <a:p>
            <a:r>
              <a:rPr kumimoji="1" lang="zh-TW" altLang="en-US" dirty="0" smtClean="0"/>
              <a:t>中國大陸的信徒，面對共產黨逼迫</a:t>
            </a:r>
            <a:endParaRPr kumimoji="1" lang="en-US" altLang="zh-TW" dirty="0" smtClean="0"/>
          </a:p>
          <a:p>
            <a:r>
              <a:rPr kumimoji="1" lang="zh-TW" altLang="en-US" dirty="0" smtClean="0"/>
              <a:t>你身邊的基督徒的生命經歷</a:t>
            </a:r>
            <a:endParaRPr kumimoji="1" lang="en-US" altLang="zh-TW" dirty="0" smtClean="0"/>
          </a:p>
          <a:p>
            <a:r>
              <a:rPr kumimoji="1" lang="zh-TW" altLang="en-US" dirty="0" smtClean="0"/>
              <a:t>我的經歷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299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702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27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得著生命的選擇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沒看見就相信的有福了（約</a:t>
            </a:r>
            <a:r>
              <a:rPr kumimoji="1" lang="en-US" altLang="zh-TW" dirty="0" smtClean="0"/>
              <a:t>20:29</a:t>
            </a:r>
            <a:r>
              <a:rPr kumimoji="1" lang="zh-TW" altLang="en-US" dirty="0" smtClean="0"/>
              <a:t>）</a:t>
            </a:r>
            <a:endParaRPr kumimoji="1" lang="en-US" altLang="zh-TW" dirty="0" smtClean="0"/>
          </a:p>
          <a:p>
            <a:r>
              <a:rPr kumimoji="1" lang="zh-TW" altLang="en-US" dirty="0" smtClean="0"/>
              <a:t>永生是</a:t>
            </a:r>
            <a:r>
              <a:rPr kumimoji="1" lang="zh-TW" altLang="en-US" dirty="0" smtClean="0">
                <a:solidFill>
                  <a:srgbClr val="FF0000"/>
                </a:solidFill>
              </a:rPr>
              <a:t>現在</a:t>
            </a:r>
            <a:r>
              <a:rPr kumimoji="1" lang="zh-TW" altLang="en-US" dirty="0" smtClean="0"/>
              <a:t>，而不是未來（約</a:t>
            </a:r>
            <a:r>
              <a:rPr kumimoji="1" lang="en-US" altLang="zh-TW" dirty="0" smtClean="0"/>
              <a:t>5:24</a:t>
            </a:r>
            <a:r>
              <a:rPr kumimoji="1" lang="zh-TW" altLang="en-US" dirty="0" smtClean="0"/>
              <a:t>）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509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119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好消息</a:t>
            </a:r>
            <a:r>
              <a:rPr kumimoji="1" lang="en-US" altLang="zh-TW" dirty="0" smtClean="0"/>
              <a:t>GOOD</a:t>
            </a:r>
            <a:r>
              <a:rPr kumimoji="1" lang="zh-TW" altLang="en-US" dirty="0" smtClean="0"/>
              <a:t> </a:t>
            </a:r>
            <a:r>
              <a:rPr kumimoji="1" lang="en-US" altLang="zh-TW" dirty="0" smtClean="0"/>
              <a:t>NEW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神的兒子已經為你捨命</a:t>
            </a:r>
            <a:endParaRPr kumimoji="1" lang="en-US" altLang="zh-TW" dirty="0" smtClean="0"/>
          </a:p>
          <a:p>
            <a:r>
              <a:rPr kumimoji="1" lang="zh-TW" altLang="en-US" dirty="0" smtClean="0"/>
              <a:t>得救是本乎恩，也因著信（</a:t>
            </a:r>
            <a:r>
              <a:rPr kumimoji="1" lang="zh-TW" altLang="en-US" dirty="0"/>
              <a:t>心裡相信，口裡</a:t>
            </a:r>
            <a:r>
              <a:rPr kumimoji="1" lang="zh-TW" altLang="en-US" dirty="0" smtClean="0"/>
              <a:t>承認）</a:t>
            </a:r>
            <a:endParaRPr kumimoji="1" lang="en-US" altLang="zh-TW" dirty="0" smtClean="0"/>
          </a:p>
          <a:p>
            <a:r>
              <a:rPr kumimoji="1" lang="zh-TW" altLang="en-US" dirty="0" smtClean="0"/>
              <a:t>凡接待他的人，就是信他名的人，他就賜他們權柄，作神的兒女。</a:t>
            </a:r>
            <a:endParaRPr kumimoji="1" lang="en-US" altLang="zh-TW" dirty="0" smtClean="0"/>
          </a:p>
          <a:p>
            <a:r>
              <a:rPr kumimoji="1" lang="zh-TW" altLang="en-US" dirty="0" smtClean="0"/>
              <a:t>作對的決定，越早越好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884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印度眼鏡蛇泡酒</a:t>
            </a:r>
            <a:endParaRPr kumimoji="1" lang="zh-TW" altLang="en-US" dirty="0"/>
          </a:p>
        </p:txBody>
      </p:sp>
      <p:pic>
        <p:nvPicPr>
          <p:cNvPr id="4" name="內容版面配置區 3" descr="2017041000103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7" r="43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2818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印度人的死因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當地血清缺乏</a:t>
            </a:r>
            <a:endParaRPr kumimoji="1" lang="en-US" altLang="zh-TW" dirty="0" smtClean="0"/>
          </a:p>
          <a:p>
            <a:r>
              <a:rPr kumimoji="1" lang="zh-TW" altLang="en-US" dirty="0" smtClean="0"/>
              <a:t>蛇毒</a:t>
            </a:r>
            <a:endParaRPr kumimoji="1" lang="en-US" altLang="zh-TW" dirty="0" smtClean="0"/>
          </a:p>
        </p:txBody>
      </p:sp>
      <p:grpSp>
        <p:nvGrpSpPr>
          <p:cNvPr id="6" name="群組 5"/>
          <p:cNvGrpSpPr/>
          <p:nvPr/>
        </p:nvGrpSpPr>
        <p:grpSpPr>
          <a:xfrm>
            <a:off x="4527826" y="817218"/>
            <a:ext cx="5124173" cy="4798391"/>
            <a:chOff x="4527826" y="817218"/>
            <a:chExt cx="5124173" cy="4798391"/>
          </a:xfrm>
        </p:grpSpPr>
        <p:sp>
          <p:nvSpPr>
            <p:cNvPr id="5" name="垂直捲動 4"/>
            <p:cNvSpPr/>
            <p:nvPr/>
          </p:nvSpPr>
          <p:spPr>
            <a:xfrm>
              <a:off x="4527826" y="817218"/>
              <a:ext cx="5124173" cy="4798391"/>
            </a:xfrm>
            <a:prstGeom prst="verticalScroll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4" name="文字方塊 3"/>
            <p:cNvSpPr txBox="1"/>
            <p:nvPr/>
          </p:nvSpPr>
          <p:spPr>
            <a:xfrm>
              <a:off x="5389217" y="1512957"/>
              <a:ext cx="3647152" cy="19082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5400" dirty="0" smtClean="0"/>
                <a:t>死亡證明書</a:t>
              </a:r>
              <a:endParaRPr kumimoji="1" lang="en-US" altLang="zh-TW" sz="5400" dirty="0" smtClean="0"/>
            </a:p>
            <a:p>
              <a:endParaRPr kumimoji="1" lang="en-US" altLang="zh-TW" sz="3200" dirty="0" smtClean="0"/>
            </a:p>
            <a:p>
              <a:r>
                <a:rPr kumimoji="1" lang="zh-TW" altLang="en-US" sz="3200" dirty="0" smtClean="0"/>
                <a:t>死因：缺乏血清</a:t>
              </a:r>
              <a:endParaRPr kumimoji="1" lang="zh-TW" altLang="en-US" sz="3200" dirty="0"/>
            </a:p>
          </p:txBody>
        </p:sp>
      </p:grpSp>
      <p:sp>
        <p:nvSpPr>
          <p:cNvPr id="7" name="乘號 6"/>
          <p:cNvSpPr/>
          <p:nvPr/>
        </p:nvSpPr>
        <p:spPr>
          <a:xfrm>
            <a:off x="5389217" y="1512957"/>
            <a:ext cx="3412434" cy="4395304"/>
          </a:xfrm>
          <a:prstGeom prst="mathMultiply">
            <a:avLst>
              <a:gd name="adj1" fmla="val 831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6251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1518" y="78636"/>
            <a:ext cx="8229600" cy="952500"/>
          </a:xfrm>
        </p:spPr>
        <p:txBody>
          <a:bodyPr/>
          <a:lstStyle/>
          <a:p>
            <a:r>
              <a:rPr kumimoji="1" lang="zh-TW" altLang="en-US" dirty="0" smtClean="0"/>
              <a:t>電線桿福音</a:t>
            </a:r>
            <a:endParaRPr kumimoji="1" lang="zh-TW" altLang="en-US" dirty="0"/>
          </a:p>
        </p:txBody>
      </p:sp>
      <p:pic>
        <p:nvPicPr>
          <p:cNvPr id="4" name="內容版面配置區 3" descr="2560115660_f4f27f88f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913" r="-10913"/>
          <a:stretch>
            <a:fillRect/>
          </a:stretch>
        </p:blipFill>
        <p:spPr>
          <a:xfrm>
            <a:off x="0" y="860380"/>
            <a:ext cx="10445181" cy="4787040"/>
          </a:xfrm>
        </p:spPr>
      </p:pic>
    </p:spTree>
    <p:extLst>
      <p:ext uri="{BB962C8B-B14F-4D97-AF65-F5344CB8AC3E}">
        <p14:creationId xmlns:p14="http://schemas.microsoft.com/office/powerpoint/2010/main" val="190811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信耶穌得</a:t>
            </a:r>
            <a:r>
              <a:rPr kumimoji="1" lang="en-US" altLang="zh-TW" dirty="0" smtClean="0"/>
              <a:t>……</a:t>
            </a:r>
            <a:endParaRPr kumimoji="1" lang="zh-TW" altLang="en-US" dirty="0"/>
          </a:p>
        </p:txBody>
      </p:sp>
      <p:pic>
        <p:nvPicPr>
          <p:cNvPr id="7" name="內容版面配置區 6" descr="433298993_m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5" t="10665" r="1250" b="9466"/>
          <a:stretch/>
        </p:blipFill>
        <p:spPr>
          <a:xfrm>
            <a:off x="1038086" y="1060173"/>
            <a:ext cx="8105913" cy="4852969"/>
          </a:xfrm>
        </p:spPr>
      </p:pic>
      <p:sp>
        <p:nvSpPr>
          <p:cNvPr id="8" name="文字方塊 7"/>
          <p:cNvSpPr txBox="1"/>
          <p:nvPr/>
        </p:nvSpPr>
        <p:spPr>
          <a:xfrm>
            <a:off x="4937685" y="3533912"/>
            <a:ext cx="738664" cy="1877392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kumimoji="1" lang="zh-TW" altLang="en-US" sz="3600" b="1" dirty="0" smtClean="0"/>
              <a:t>永生</a:t>
            </a:r>
            <a:endParaRPr kumimoji="1"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8374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信耶穌得永生真的嗎？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我們人生的蛇毒是什麼？</a:t>
            </a:r>
            <a:endParaRPr kumimoji="1" lang="en-US" altLang="zh-TW" dirty="0" smtClean="0"/>
          </a:p>
          <a:p>
            <a:r>
              <a:rPr kumimoji="1" lang="zh-TW" altLang="en-US" dirty="0" smtClean="0"/>
              <a:t>誰掌握你的生命？</a:t>
            </a:r>
            <a:endParaRPr kumimoji="1" lang="en-US" altLang="zh-TW" dirty="0" smtClean="0"/>
          </a:p>
          <a:p>
            <a:r>
              <a:rPr kumimoji="1" lang="zh-TW" altLang="en-US" dirty="0" smtClean="0"/>
              <a:t>我？</a:t>
            </a:r>
            <a:endParaRPr kumimoji="1" lang="en-US" altLang="zh-TW" dirty="0" smtClean="0"/>
          </a:p>
          <a:p>
            <a:pPr marL="82296" indent="0">
              <a:buNone/>
            </a:pPr>
            <a:r>
              <a:rPr lang="zh-TW" altLang="en-US" dirty="0"/>
              <a:t>“我所願意的，我並不做；我所恨惡的，我倒去做。”（羅</a:t>
            </a:r>
            <a:r>
              <a:rPr lang="en-US" altLang="zh-TW" dirty="0"/>
              <a:t>7:15</a:t>
            </a:r>
            <a:r>
              <a:rPr lang="zh-TW" altLang="en-US" dirty="0" smtClean="0"/>
              <a:t>）</a:t>
            </a:r>
            <a:endParaRPr kumimoji="1" lang="en-US" altLang="zh-TW" dirty="0"/>
          </a:p>
        </p:txBody>
      </p:sp>
      <p:pic>
        <p:nvPicPr>
          <p:cNvPr id="4" name="圖片 3" descr="20170410001033.jpg"/>
          <p:cNvPicPr>
            <a:picLocks noChangeAspect="1"/>
          </p:cNvPicPr>
          <p:nvPr/>
        </p:nvPicPr>
        <p:blipFill>
          <a:blip r:embed="rId3">
            <a:alphaModFix amt="2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283" y="2738782"/>
            <a:ext cx="5305715" cy="309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44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58303" y="228291"/>
            <a:ext cx="7498080" cy="952500"/>
          </a:xfrm>
        </p:spPr>
        <p:txBody>
          <a:bodyPr/>
          <a:lstStyle/>
          <a:p>
            <a:r>
              <a:rPr kumimoji="1" lang="zh-TW" altLang="en-US" dirty="0" smtClean="0"/>
              <a:t>信耶穌得永生真的嗎？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8303" y="1180504"/>
            <a:ext cx="7498080" cy="4000500"/>
          </a:xfrm>
        </p:spPr>
        <p:txBody>
          <a:bodyPr/>
          <a:lstStyle/>
          <a:p>
            <a:r>
              <a:rPr kumimoji="1" lang="zh-TW" altLang="en-US" dirty="0" smtClean="0"/>
              <a:t>我們人生的蛇毒是什麼？</a:t>
            </a:r>
            <a:endParaRPr kumimoji="1" lang="en-US" altLang="zh-TW" dirty="0"/>
          </a:p>
          <a:p>
            <a:r>
              <a:rPr kumimoji="1" lang="zh-TW" altLang="en-US" dirty="0" smtClean="0"/>
              <a:t>誰掌握你的生命？</a:t>
            </a:r>
            <a:endParaRPr kumimoji="1" lang="en-US" altLang="zh-TW" dirty="0" smtClean="0"/>
          </a:p>
          <a:p>
            <a:r>
              <a:rPr kumimoji="1" lang="zh-TW" altLang="en-US" dirty="0" smtClean="0"/>
              <a:t>出路在哪裡？</a:t>
            </a:r>
            <a:endParaRPr kumimoji="1" lang="en-US" altLang="zh-TW" dirty="0" smtClean="0"/>
          </a:p>
          <a:p>
            <a:r>
              <a:rPr kumimoji="1" lang="zh-TW" altLang="en-US" dirty="0" smtClean="0"/>
              <a:t>賽</a:t>
            </a:r>
            <a:r>
              <a:rPr kumimoji="1" lang="en-US" altLang="zh-TW" dirty="0" smtClean="0"/>
              <a:t>53:6 </a:t>
            </a:r>
            <a:r>
              <a:rPr kumimoji="1" lang="zh-TW" altLang="en-US" dirty="0" smtClean="0"/>
              <a:t>我們都如羊</a:t>
            </a:r>
            <a:endParaRPr kumimoji="1" lang="en-US" altLang="zh-TW" dirty="0" smtClean="0"/>
          </a:p>
          <a:p>
            <a:pPr marL="82296" indent="0">
              <a:buNone/>
            </a:pPr>
            <a:r>
              <a:rPr kumimoji="1" lang="zh-TW" altLang="en-US" dirty="0" smtClean="0"/>
              <a:t>走迷，各人偏行己路，</a:t>
            </a:r>
            <a:endParaRPr kumimoji="1" lang="en-US" altLang="zh-TW" dirty="0" smtClean="0"/>
          </a:p>
          <a:p>
            <a:pPr marL="82296" indent="0">
              <a:buNone/>
            </a:pPr>
            <a:r>
              <a:rPr kumimoji="1" lang="zh-TW" altLang="en-US" dirty="0" smtClean="0"/>
              <a:t>耶和華使我們眾人的</a:t>
            </a:r>
            <a:endParaRPr kumimoji="1" lang="en-US" altLang="zh-TW" dirty="0" smtClean="0"/>
          </a:p>
          <a:p>
            <a:pPr marL="82296" indent="0">
              <a:buNone/>
            </a:pPr>
            <a:r>
              <a:rPr kumimoji="1" lang="zh-TW" altLang="en-US" dirty="0" smtClean="0"/>
              <a:t>罪孽都歸在他身上</a:t>
            </a:r>
            <a:endParaRPr kumimoji="1" lang="zh-TW" altLang="en-US" dirty="0"/>
          </a:p>
        </p:txBody>
      </p:sp>
      <p:pic>
        <p:nvPicPr>
          <p:cNvPr id="5" name="圖片 4" descr="sin_1.jpg"/>
          <p:cNvPicPr>
            <a:picLocks noChangeAspect="1"/>
          </p:cNvPicPr>
          <p:nvPr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601" y="2650435"/>
            <a:ext cx="4475574" cy="320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38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59521" y="151561"/>
            <a:ext cx="7498080" cy="952500"/>
          </a:xfrm>
        </p:spPr>
        <p:txBody>
          <a:bodyPr/>
          <a:lstStyle/>
          <a:p>
            <a:r>
              <a:rPr kumimoji="1" lang="zh-TW" altLang="en-US" dirty="0" smtClean="0"/>
              <a:t>受難與復活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81043" y="1104061"/>
            <a:ext cx="7763566" cy="4318287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zh-TW" altLang="en-US" sz="3600" dirty="0" smtClean="0"/>
              <a:t>林前</a:t>
            </a:r>
            <a:r>
              <a:rPr lang="en-US" altLang="zh-TW" sz="3600" dirty="0" smtClean="0"/>
              <a:t>15:3 </a:t>
            </a:r>
            <a:r>
              <a:rPr lang="zh-TW" altLang="en-US" sz="3600" dirty="0" smtClean="0"/>
              <a:t>我當</a:t>
            </a:r>
            <a:r>
              <a:rPr lang="zh-TW" altLang="en-US" sz="3600" dirty="0"/>
              <a:t>日所領受又傳給你們的：第一，就是基督照</a:t>
            </a:r>
            <a:r>
              <a:rPr lang="zh-TW" altLang="en-US" sz="3600" dirty="0">
                <a:solidFill>
                  <a:srgbClr val="3366FF"/>
                </a:solidFill>
              </a:rPr>
              <a:t>聖經所說</a:t>
            </a:r>
            <a:r>
              <a:rPr lang="zh-TW" altLang="en-US" sz="3600" dirty="0"/>
              <a:t>，</a:t>
            </a:r>
            <a:r>
              <a:rPr lang="zh-TW" altLang="en-US" sz="3600" dirty="0">
                <a:solidFill>
                  <a:srgbClr val="FF0000"/>
                </a:solidFill>
              </a:rPr>
              <a:t>為我們的罪死了</a:t>
            </a:r>
            <a:r>
              <a:rPr lang="zh-TW" altLang="en-US" sz="3600" dirty="0" smtClean="0"/>
              <a:t>，</a:t>
            </a:r>
            <a:r>
              <a:rPr lang="en-US" altLang="zh-TW" sz="3600" b="1" dirty="0" smtClean="0"/>
              <a:t>4 </a:t>
            </a:r>
            <a:r>
              <a:rPr lang="zh-TW" altLang="en-US" sz="3600" dirty="0"/>
              <a:t>而且埋葬了</a:t>
            </a:r>
            <a:r>
              <a:rPr lang="zh-TW" altLang="en-US" sz="3600" dirty="0" smtClean="0"/>
              <a:t>；</a:t>
            </a:r>
            <a:endParaRPr lang="en-US" altLang="zh-TW" sz="3600" dirty="0" smtClean="0"/>
          </a:p>
          <a:p>
            <a:pPr marL="82296" indent="0">
              <a:buNone/>
            </a:pPr>
            <a:endParaRPr kumimoji="1"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178549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藉著死勝過死亡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412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典雅色系">
  <a:themeElements>
    <a:clrScheme name="典雅色系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典雅色系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典雅色系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典雅色系.thmx</Template>
  <TotalTime>2725</TotalTime>
  <Words>813</Words>
  <Application>Microsoft Office PowerPoint</Application>
  <PresentationFormat>如螢幕大小 (16:10)</PresentationFormat>
  <Paragraphs>79</Paragraphs>
  <Slides>19</Slides>
  <Notes>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典雅色系</vt:lpstr>
      <vt:lpstr>復活節主日</vt:lpstr>
      <vt:lpstr>印度眼鏡蛇泡酒</vt:lpstr>
      <vt:lpstr>印度人的死因</vt:lpstr>
      <vt:lpstr>電線桿福音</vt:lpstr>
      <vt:lpstr>信耶穌得……</vt:lpstr>
      <vt:lpstr>信耶穌得永生真的嗎？</vt:lpstr>
      <vt:lpstr>信耶穌得永生真的嗎？</vt:lpstr>
      <vt:lpstr>受難與復活</vt:lpstr>
      <vt:lpstr>藉著死勝過死亡</vt:lpstr>
      <vt:lpstr>藉著死勝過死亡</vt:lpstr>
      <vt:lpstr>受難與復活</vt:lpstr>
      <vt:lpstr>復活</vt:lpstr>
      <vt:lpstr>末日的復活</vt:lpstr>
      <vt:lpstr>耶穌復活的確據</vt:lpstr>
      <vt:lpstr>PowerPoint 簡報</vt:lpstr>
      <vt:lpstr>PowerPoint 簡報</vt:lpstr>
      <vt:lpstr>得著生命的選擇</vt:lpstr>
      <vt:lpstr>PowerPoint 簡報</vt:lpstr>
      <vt:lpstr>好消息GOOD NEW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復活節主日</dc:title>
  <dc:creator>Jerry Navigators</dc:creator>
  <cp:lastModifiedBy>賴育鈴</cp:lastModifiedBy>
  <cp:revision>25</cp:revision>
  <dcterms:created xsi:type="dcterms:W3CDTF">2017-04-14T04:24:14Z</dcterms:created>
  <dcterms:modified xsi:type="dcterms:W3CDTF">2017-04-24T11:20:54Z</dcterms:modified>
</cp:coreProperties>
</file>